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61" r:id="rId4"/>
    <p:sldId id="265" r:id="rId5"/>
    <p:sldId id="259" r:id="rId6"/>
    <p:sldId id="264" r:id="rId7"/>
    <p:sldId id="262" r:id="rId8"/>
    <p:sldId id="260" r:id="rId9"/>
    <p:sldId id="268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2DFD-2C9F-42F6-93B3-835AC5B62447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3D93-D99C-4F60-92AD-06EE648EDB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711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D93-D99C-4F60-92AD-06EE648EDB8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8230-753E-4156-B8D4-E23F954CAF71}" type="datetimeFigureOut">
              <a:rPr lang="tr-TR" smtClean="0"/>
              <a:pPr/>
              <a:t>04.04.2013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3862-EB82-4864-983F-522ADED8ACDA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3 Resim" descr="nnsn.png"/>
          <p:cNvPicPr>
            <a:picLocks noChangeAspect="1"/>
          </p:cNvPicPr>
          <p:nvPr userDrawn="1"/>
        </p:nvPicPr>
        <p:blipFill rotWithShape="1">
          <a:blip r:embed="rId13" cstate="print"/>
          <a:srcRect l="59688" r="6750" b="6547"/>
          <a:stretch/>
        </p:blipFill>
        <p:spPr>
          <a:xfrm>
            <a:off x="7041379" y="0"/>
            <a:ext cx="2102621" cy="1589471"/>
          </a:xfrm>
          <a:prstGeom prst="rect">
            <a:avLst/>
          </a:prstGeom>
        </p:spPr>
      </p:pic>
      <p:pic>
        <p:nvPicPr>
          <p:cNvPr id="8" name="3 Resim" descr="nnsn.png"/>
          <p:cNvPicPr>
            <a:picLocks noChangeAspect="1"/>
          </p:cNvPicPr>
          <p:nvPr userDrawn="1"/>
        </p:nvPicPr>
        <p:blipFill rotWithShape="1">
          <a:blip r:embed="rId13" cstate="print"/>
          <a:srcRect r="39505" b="27404"/>
          <a:stretch/>
        </p:blipFill>
        <p:spPr>
          <a:xfrm>
            <a:off x="2677065" y="5623270"/>
            <a:ext cx="3789870" cy="1234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"/>
          <p:cNvCxnSpPr/>
          <p:nvPr/>
        </p:nvCxnSpPr>
        <p:spPr>
          <a:xfrm>
            <a:off x="1007604" y="4077072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4 Resim" descr="logo_top.jpg"/>
          <p:cNvPicPr>
            <a:picLocks noChangeAspect="1"/>
          </p:cNvPicPr>
          <p:nvPr/>
        </p:nvPicPr>
        <p:blipFill rotWithShape="1">
          <a:blip r:embed="rId2" cstate="print"/>
          <a:srcRect l="16162" r="36364"/>
          <a:stretch/>
        </p:blipFill>
        <p:spPr>
          <a:xfrm>
            <a:off x="2546675" y="2852936"/>
            <a:ext cx="4050651" cy="1104216"/>
          </a:xfrm>
          <a:prstGeom prst="rect">
            <a:avLst/>
          </a:prstGeom>
        </p:spPr>
      </p:pic>
      <p:sp>
        <p:nvSpPr>
          <p:cNvPr id="15" name="6 Metin kutusu"/>
          <p:cNvSpPr txBox="1"/>
          <p:nvPr/>
        </p:nvSpPr>
        <p:spPr>
          <a:xfrm>
            <a:off x="5724128" y="4932456"/>
            <a:ext cx="30243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</a:t>
            </a:r>
            <a:endParaRPr lang="tr-T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Connector 5"/>
          <p:cNvCxnSpPr/>
          <p:nvPr/>
        </p:nvCxnSpPr>
        <p:spPr>
          <a:xfrm flipH="1">
            <a:off x="1007604" y="2852936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12908" y="5795972"/>
            <a:ext cx="360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smtClean="0">
                <a:solidFill>
                  <a:schemeClr val="accent1"/>
                </a:solidFill>
              </a:rPr>
              <a:t>www.gencfikirlerguclukadinlar.com</a:t>
            </a:r>
            <a:endParaRPr lang="tr-TR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Proje Hakkında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13305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Proje T.C. Aile ve Sosyal Politikalar Bakanlığı, Intel Türkiye ve KAGİDER tarafından hayata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geçirilmektedir.</a:t>
            </a:r>
            <a:br>
              <a:rPr lang="tr-TR" sz="1800" dirty="0" smtClean="0">
                <a:latin typeface="Arial" pitchFamily="34" charset="0"/>
                <a:cs typeface="Arial" pitchFamily="34" charset="0"/>
              </a:rPr>
            </a:br>
            <a:endParaRPr lang="tr-TR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– 30 yaş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arası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gençlerin, yaşadıkları toplumda kadınların karşılaştığı ayrımcılığa dayalı toplumsal sorunlara çözüm önerileri geliştirmesi hedeflenmektedir.</a:t>
            </a:r>
          </a:p>
          <a:p>
            <a:pPr>
              <a:buFont typeface="Wingdings" charset="2"/>
              <a:buChar char="Ø"/>
            </a:pPr>
            <a:endParaRPr lang="tr-TR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Kaynaklara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erişimin sınırlı olduğu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kesimlerde gençlerin üreteceği bu çözümlerin teknoloji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kullanımı ile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geliştirilmesi, yenilikçi olması ve/veya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sosyal girişimcilik  projeleri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olması amaçlanmaktadır.</a:t>
            </a:r>
            <a:br>
              <a:rPr lang="tr-TR" sz="1800" dirty="0" smtClean="0">
                <a:latin typeface="Arial" pitchFamily="34" charset="0"/>
                <a:cs typeface="Arial" pitchFamily="34" charset="0"/>
              </a:rPr>
            </a:br>
            <a:endParaRPr lang="tr-TR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Proje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3 yıl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sürecektir. Projenin ilk yılında fikir kampları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Kütahya, Gaziantep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ve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Adana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’da gerçekleşecektir. </a:t>
            </a:r>
          </a:p>
          <a:p>
            <a:pPr algn="just">
              <a:buFont typeface="Wingdings" charset="2"/>
              <a:buChar char="Ø"/>
            </a:pPr>
            <a:endParaRPr lang="tr-TR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Proje daha önce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İ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rlanda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, ABD, Hindistan, Ürdün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Tunus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’ta da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uygulandı.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endParaRPr lang="tr-TR" sz="16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Projenin Amacı</a:t>
            </a:r>
            <a:endParaRPr lang="tr-TR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İçerik Yer Tutucusu"/>
          <p:cNvSpPr txBox="1">
            <a:spLocks/>
          </p:cNvSpPr>
          <p:nvPr/>
        </p:nvSpPr>
        <p:spPr>
          <a:xfrm>
            <a:off x="457200" y="1600201"/>
            <a:ext cx="8435280" cy="413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Program ile bölgesel bazda kadınların;</a:t>
            </a:r>
          </a:p>
          <a:p>
            <a:pPr>
              <a:buFont typeface="Wingdings" charset="2"/>
              <a:buChar char="Ø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eğitim, sağlık, çevre, yetki ve karar alma mekanizmalarındaki rolleri, ekonomi ve yoksulluk gibi birçok farklı alanda karşılaştıkları problemlere yeni yaklaşımlarla uygulanabilir çözüm önerileri geliştirilmesi, </a:t>
            </a:r>
          </a:p>
          <a:p>
            <a:pPr>
              <a:buFont typeface="Wingdings" charset="2"/>
              <a:buChar char="Ø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konumlarının güçlendirilmesine ve bölgesel ekonomik kalkınmaya katılımlarına yönelik farkındalık yaratmak amaçlanıyor.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İstatistikler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374441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Türkiye’de erkeklerin istihdam oranı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%65 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iken kadınların oranı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%26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’dır.</a:t>
            </a:r>
          </a:p>
          <a:p>
            <a:pPr>
              <a:buFont typeface="Wingdings" charset="2"/>
              <a:buChar char="Ø"/>
            </a:pPr>
            <a:endParaRPr lang="tr-TR" sz="1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2012 işgücü verilerine göre kadınların işgücüne katılım oranı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%51,0 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iken erkeklerde aynı oran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%71,9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’dir.</a:t>
            </a:r>
          </a:p>
          <a:p>
            <a:pPr>
              <a:buFont typeface="Wingdings" charset="2"/>
              <a:buChar char="Ø"/>
            </a:pPr>
            <a:endParaRPr lang="tr-TR" sz="1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Eğitim istatistikleri erkeklerde okuma-yazma oranının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%98,30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kadınlarda ise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%91,95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 olduğunu göstermektedir. </a:t>
            </a:r>
          </a:p>
          <a:p>
            <a:pPr>
              <a:buFont typeface="Wingdings" charset="2"/>
              <a:buChar char="Ø"/>
            </a:pPr>
            <a:endParaRPr lang="tr-TR" sz="1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İlköğretim çağındaki kızların oranı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%98,56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 iken bu oran erkeklerde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%98,77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, ortaöğretimde kızlarda bu oran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%66,14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, erkeklerde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%68,53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’tür.</a:t>
            </a:r>
          </a:p>
          <a:p>
            <a:pPr>
              <a:buFont typeface="Wingdings" charset="2"/>
              <a:buChar char="Ø"/>
            </a:pPr>
            <a:endParaRPr lang="tr-TR" sz="1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Siyasete katılım oranlarına bakıldığında, Ulusal Parlamentoda Kadınların sahip olduğu koltuk oranı 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%14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’tür.</a:t>
            </a:r>
          </a:p>
          <a:p>
            <a:pPr>
              <a:buFont typeface="Wingdings" charset="2"/>
              <a:buChar char="Ø"/>
            </a:pPr>
            <a:endParaRPr lang="tr-TR" sz="1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2012 yılı içerisinde kentlerde yaşayan erkeklerin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%68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’i, kadınların ise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%47,7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’si bilgisayarı; erkeklerin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%67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’si ve kadınların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%46,3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’ü ise interneti aktif biçimde kullanmaktadır. Bu oran kırsal kesimde bilgisayar kullanımı olarak erkeklerde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%37,8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’e kadınlarda ise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%18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’e düşmekte; internet kullanım oranı olarak ise erkeklerde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%37,1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’e ve kadınlarda </a:t>
            </a:r>
            <a:r>
              <a:rPr lang="tr-TR" sz="1300" b="1" i="1" dirty="0" smtClean="0">
                <a:latin typeface="Arial" pitchFamily="34" charset="0"/>
                <a:cs typeface="Arial" pitchFamily="34" charset="0"/>
              </a:rPr>
              <a:t>%16,3</a:t>
            </a:r>
            <a:r>
              <a:rPr lang="tr-TR" sz="1300" i="1" dirty="0" smtClean="0">
                <a:latin typeface="Arial" pitchFamily="34" charset="0"/>
                <a:cs typeface="Arial" pitchFamily="34" charset="0"/>
              </a:rPr>
              <a:t>’e gerilemektedir.     </a:t>
            </a:r>
          </a:p>
          <a:p>
            <a:pPr>
              <a:buFont typeface="Wingdings" charset="2"/>
              <a:buChar char="Ø"/>
            </a:pPr>
            <a:endParaRPr lang="tr-TR" sz="1300" i="1" dirty="0" smtClean="0"/>
          </a:p>
          <a:p>
            <a:pPr>
              <a:buFont typeface="Wingdings" charset="2"/>
              <a:buChar char="Ø"/>
            </a:pPr>
            <a:endParaRPr lang="tr-TR" sz="1300" i="1" dirty="0" smtClean="0"/>
          </a:p>
        </p:txBody>
      </p:sp>
      <p:sp>
        <p:nvSpPr>
          <p:cNvPr id="6" name="5 Metin kutusu"/>
          <p:cNvSpPr txBox="1"/>
          <p:nvPr/>
        </p:nvSpPr>
        <p:spPr>
          <a:xfrm>
            <a:off x="648072" y="501317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Proje ile; kırsal alanda kadınların ekonomiye katılımının önemi konusunda farkındalık oluşturmak, ekonomide üretken duruma geçmeleri, farklı sektörlerde sürdürülebilir gelire ulaşmaları için gelir getirici, sürdürülebilir ve yenilikçi çözüm önerileri yaratmak hedefleniyor. 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1043608" y="4648051"/>
            <a:ext cx="8064896" cy="365125"/>
          </a:xfrm>
        </p:spPr>
        <p:txBody>
          <a:bodyPr/>
          <a:lstStyle/>
          <a:p>
            <a:pPr algn="r"/>
            <a:r>
              <a:rPr lang="tr-TR" sz="1000" i="1" dirty="0" smtClean="0"/>
              <a:t>Kaynak: TÜİK Ekim 2012 İstatistikleri, KSGM Türkiye’de Kadının Durumu, GFK ve Doç. Dr. İpek </a:t>
            </a:r>
            <a:r>
              <a:rPr lang="tr-TR" sz="1000" i="1" dirty="0" err="1" smtClean="0"/>
              <a:t>İlkkaracan</a:t>
            </a:r>
            <a:r>
              <a:rPr lang="tr-TR" sz="1000" i="1" dirty="0" smtClean="0"/>
              <a:t> Tutum Araştırması.</a:t>
            </a:r>
            <a:endParaRPr lang="tr-TR" sz="1000" i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IMG_3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365104"/>
            <a:ext cx="2699997" cy="17999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Kampta Neler Oluyor?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600201"/>
            <a:ext cx="8435280" cy="413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Fikir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Kampı 2 gün süren bir atölye çalışmasıdır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charset="2"/>
              <a:buChar char="Ø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Bu atölye çalışması sırasında katılımcılar,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belirlenen problemlere yenilikçi çözümler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yaratarak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sosyal girişimciliği kavramak, tasarlamak ve ona yenilik katabilmek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için eğitimden geçerler. Katılımcılara bu yeniliklerini potansiyel sosyal yatırıma dönüştürebilmeleri için uygun ortam sağlanır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912" y="2132856"/>
            <a:ext cx="65024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Kampta Neler Oluyor?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504056" y="1600201"/>
            <a:ext cx="8604448" cy="413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2 günlük kamp süresince katılımcılar kampın başlangıcında belirlenecek olan grupları ile birlikte aşağıda belirtilen 6 aşamadan geçerler</a:t>
            </a:r>
            <a:r>
              <a:rPr lang="tr-TR" sz="1600" dirty="0" smtClean="0"/>
              <a:t>:</a:t>
            </a:r>
          </a:p>
          <a:p>
            <a:pPr marL="0" indent="0">
              <a:buNone/>
            </a:pPr>
            <a:endParaRPr lang="tr-TR" sz="600" b="1" dirty="0"/>
          </a:p>
          <a:p>
            <a:pPr marL="625475" indent="0">
              <a:buNone/>
            </a:pPr>
            <a:r>
              <a:rPr lang="tr-TR" sz="1600" b="1" dirty="0" smtClean="0"/>
              <a:t>1.Anlama :</a:t>
            </a:r>
            <a:r>
              <a:rPr lang="tr-TR" sz="1600" dirty="0" smtClean="0"/>
              <a:t> </a:t>
            </a:r>
            <a:r>
              <a:rPr lang="tr-TR" sz="1600" dirty="0"/>
              <a:t>Belirlenen problemlerin tanıtıldığı ve grupların seçmiş oldukları </a:t>
            </a:r>
            <a:r>
              <a:rPr lang="tr-TR" sz="1600" dirty="0" smtClean="0"/>
              <a:t>sorunu </a:t>
            </a:r>
            <a:r>
              <a:rPr lang="tr-TR" sz="1600" dirty="0"/>
              <a:t>anlayarak alt sorunlara böldükleri aşamadır</a:t>
            </a:r>
            <a:r>
              <a:rPr lang="tr-TR" sz="1600" dirty="0" smtClean="0"/>
              <a:t>.</a:t>
            </a:r>
          </a:p>
          <a:p>
            <a:pPr marL="625475" indent="0">
              <a:buNone/>
            </a:pPr>
            <a:endParaRPr lang="tr-TR" sz="800" dirty="0" smtClean="0"/>
          </a:p>
          <a:p>
            <a:pPr marL="625475" indent="0">
              <a:buNone/>
            </a:pPr>
            <a:r>
              <a:rPr lang="tr-TR" sz="1600" b="1" dirty="0" smtClean="0"/>
              <a:t>2</a:t>
            </a:r>
            <a:r>
              <a:rPr lang="tr-TR" sz="1600" b="1" dirty="0"/>
              <a:t>. Tüketici (User):</a:t>
            </a:r>
            <a:r>
              <a:rPr lang="tr-TR" sz="1600" dirty="0"/>
              <a:t> Tüketici </a:t>
            </a:r>
            <a:r>
              <a:rPr lang="tr-TR" sz="1600" dirty="0" err="1"/>
              <a:t>segmentlerinin</a:t>
            </a:r>
            <a:r>
              <a:rPr lang="tr-TR" sz="1600" dirty="0"/>
              <a:t> belirlendiği ve ardından grupların nihai tüketicilerini ve sorunlarını belirledikleri aşamadır</a:t>
            </a:r>
            <a:r>
              <a:rPr lang="tr-TR" sz="1600" dirty="0" smtClean="0"/>
              <a:t>.</a:t>
            </a:r>
          </a:p>
          <a:p>
            <a:pPr marL="625475" indent="0">
              <a:buNone/>
            </a:pPr>
            <a:endParaRPr lang="tr-TR" sz="500" dirty="0"/>
          </a:p>
          <a:p>
            <a:pPr marL="625475" indent="0">
              <a:buNone/>
            </a:pPr>
            <a:r>
              <a:rPr lang="tr-TR" sz="1600" b="1" dirty="0"/>
              <a:t>3. Teknoloji (</a:t>
            </a:r>
            <a:r>
              <a:rPr lang="tr-TR" sz="1600" b="1" dirty="0" err="1"/>
              <a:t>Tech</a:t>
            </a:r>
            <a:r>
              <a:rPr lang="tr-TR" sz="1600" b="1" dirty="0"/>
              <a:t>):</a:t>
            </a:r>
            <a:r>
              <a:rPr lang="tr-TR" sz="1600" dirty="0"/>
              <a:t> En son teknoloji trendleri hakkında bilgi verildiği aşamadır</a:t>
            </a:r>
            <a:r>
              <a:rPr lang="tr-TR" sz="1600" dirty="0" smtClean="0"/>
              <a:t>.</a:t>
            </a:r>
          </a:p>
          <a:p>
            <a:pPr marL="625475" indent="0">
              <a:buNone/>
            </a:pPr>
            <a:endParaRPr lang="tr-TR" sz="2000" dirty="0"/>
          </a:p>
          <a:p>
            <a:pPr marL="625475" indent="0">
              <a:buNone/>
            </a:pPr>
            <a:r>
              <a:rPr lang="tr-TR" sz="1600" b="1" dirty="0"/>
              <a:t>4. Fikir Üretme (</a:t>
            </a:r>
            <a:r>
              <a:rPr lang="tr-TR" sz="1600" b="1" dirty="0" err="1"/>
              <a:t>Ideate</a:t>
            </a:r>
            <a:r>
              <a:rPr lang="tr-TR" sz="1600" b="1" dirty="0"/>
              <a:t>):</a:t>
            </a:r>
            <a:r>
              <a:rPr lang="tr-TR" sz="1600" dirty="0"/>
              <a:t> Grupların onlarca fikir arasından nihai fikirlerine karar vermelerini sağlayacak olan modelleme ve seçim aşamasıdır</a:t>
            </a:r>
            <a:r>
              <a:rPr lang="tr-TR" sz="1600" dirty="0" smtClean="0"/>
              <a:t>.</a:t>
            </a:r>
          </a:p>
          <a:p>
            <a:pPr marL="625475" indent="0">
              <a:buNone/>
            </a:pPr>
            <a:endParaRPr lang="tr-TR" sz="700" dirty="0"/>
          </a:p>
          <a:p>
            <a:pPr marL="625475" indent="0">
              <a:buNone/>
            </a:pPr>
            <a:r>
              <a:rPr lang="tr-TR" sz="1600" b="1" dirty="0"/>
              <a:t>5. Ürün arzı (Pitch):</a:t>
            </a:r>
            <a:r>
              <a:rPr lang="tr-TR" sz="1600" dirty="0"/>
              <a:t> Grupların fikirlerini bir jüri karşısında belirlenen bir sürede sunmak için hazırlandıkları ve sunumları gerçekleştirdikleri aşamadır</a:t>
            </a:r>
            <a:r>
              <a:rPr lang="tr-TR" sz="1600" dirty="0" smtClean="0"/>
              <a:t>.</a:t>
            </a:r>
          </a:p>
          <a:p>
            <a:pPr marL="625475" indent="0">
              <a:buNone/>
            </a:pPr>
            <a:endParaRPr lang="tr-TR" sz="700" dirty="0"/>
          </a:p>
          <a:p>
            <a:pPr marL="625475" indent="0">
              <a:buNone/>
            </a:pPr>
            <a:r>
              <a:rPr lang="tr-TR" sz="1600" b="1" dirty="0"/>
              <a:t>6. Devam (</a:t>
            </a:r>
            <a:r>
              <a:rPr lang="tr-TR" sz="1600" b="1" dirty="0" err="1"/>
              <a:t>Continue</a:t>
            </a:r>
            <a:r>
              <a:rPr lang="tr-TR" sz="1600" b="1" dirty="0"/>
              <a:t>):</a:t>
            </a:r>
            <a:r>
              <a:rPr lang="tr-TR" sz="1600" dirty="0"/>
              <a:t> Intel Gençlik Girişim Programının bir sonraki adımına geçiş aşamasıdır.</a:t>
            </a:r>
          </a:p>
          <a:p>
            <a:pPr marL="625475" indent="0">
              <a:buNone/>
            </a:pPr>
            <a:endParaRPr lang="tr-TR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2300" y="2336181"/>
            <a:ext cx="524933" cy="3842451"/>
            <a:chOff x="622300" y="2336181"/>
            <a:chExt cx="524933" cy="38424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/>
            <a:srcRect l="232" r="88481"/>
            <a:stretch/>
          </p:blipFill>
          <p:spPr>
            <a:xfrm>
              <a:off x="622300" y="2336181"/>
              <a:ext cx="521718" cy="5597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/>
            <a:srcRect l="17945" r="70837"/>
            <a:stretch/>
          </p:blipFill>
          <p:spPr>
            <a:xfrm>
              <a:off x="626532" y="2988486"/>
              <a:ext cx="518429" cy="5597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/>
            <a:srcRect l="35540" r="53196"/>
            <a:stretch/>
          </p:blipFill>
          <p:spPr>
            <a:xfrm>
              <a:off x="626533" y="3640791"/>
              <a:ext cx="520700" cy="5597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/>
            <a:srcRect l="53174" r="35470"/>
            <a:stretch/>
          </p:blipFill>
          <p:spPr>
            <a:xfrm>
              <a:off x="622300" y="4301562"/>
              <a:ext cx="524933" cy="5597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/>
            <a:srcRect l="70948" r="17787"/>
            <a:stretch/>
          </p:blipFill>
          <p:spPr>
            <a:xfrm>
              <a:off x="626532" y="4958100"/>
              <a:ext cx="520701" cy="5597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/>
            <a:srcRect l="88727" r="100"/>
            <a:stretch/>
          </p:blipFill>
          <p:spPr>
            <a:xfrm>
              <a:off x="626533" y="5618871"/>
              <a:ext cx="516468" cy="5597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Katılımcılar</a:t>
            </a:r>
            <a:endParaRPr lang="tr-TR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İçerik Yer Tutucusu"/>
          <p:cNvSpPr txBox="1">
            <a:spLocks/>
          </p:cNvSpPr>
          <p:nvPr/>
        </p:nvSpPr>
        <p:spPr>
          <a:xfrm>
            <a:off x="457200" y="1600201"/>
            <a:ext cx="8435280" cy="413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Projeye web sitesi üzerinden katılım için başvurular alınacak ve bu başvurular değerlendirilerek katılımcı listeleri il bazında oluşturulacak</a:t>
            </a:r>
            <a:r>
              <a:rPr lang="tr-TR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tr-TR" sz="1000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18 – 30 yaş arasında, özellikle sosyal girişimcilik konusunda istekli ve proje üretmek noktasında hevesli gençlerin katılımı bekleniyor</a:t>
            </a:r>
            <a:r>
              <a:rPr lang="tr-TR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tr-TR" sz="1000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Tüm katılımcılara Fikir Kampına katıldıklarına dair bir katılım belgesi verilecek</a:t>
            </a:r>
            <a:r>
              <a:rPr lang="tr-TR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tr-TR" sz="1000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Seçilen her bir proje için Fikir Kampı’ndan sonra 4-5 aylık bir süre boyunca destek olunması planlanmaktadır.</a:t>
            </a:r>
          </a:p>
          <a:p>
            <a:pPr>
              <a:buFont typeface="Wingdings" charset="2"/>
              <a:buChar char="Ø"/>
            </a:pPr>
            <a:endParaRPr lang="tr-TR" sz="1800" dirty="0">
              <a:latin typeface="Arial"/>
              <a:cs typeface="Arial"/>
            </a:endParaRPr>
          </a:p>
        </p:txBody>
      </p:sp>
      <p:pic>
        <p:nvPicPr>
          <p:cNvPr id="10" name="5 Resim" descr="IMG_3835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365104"/>
            <a:ext cx="27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MG_3257 (2).JPG"/>
          <p:cNvPicPr>
            <a:picLocks/>
          </p:cNvPicPr>
          <p:nvPr/>
        </p:nvPicPr>
        <p:blipFill rotWithShape="1">
          <a:blip r:embed="rId2" cstate="print"/>
          <a:srcRect r="30778"/>
          <a:stretch/>
        </p:blipFill>
        <p:spPr>
          <a:xfrm>
            <a:off x="6228184" y="4365104"/>
            <a:ext cx="2700000" cy="18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539552" y="126876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0070C0"/>
                </a:solidFill>
              </a:rPr>
              <a:t>Kamp Sonrası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600201"/>
            <a:ext cx="8435280" cy="413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Kamplarda üretilen projelerin paydaşlar aracılığı ile desteklenmesi hedefleniyor</a:t>
            </a:r>
            <a:r>
              <a:rPr lang="tr-TR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tr-TR" sz="1800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Kamp sonunda tüm katılımcılar sertifika </a:t>
            </a:r>
            <a:r>
              <a:rPr lang="tr-TR" sz="1800" dirty="0" smtClean="0">
                <a:latin typeface="Arial"/>
                <a:cs typeface="Arial"/>
              </a:rPr>
              <a:t>alacaktır.</a:t>
            </a:r>
          </a:p>
          <a:p>
            <a:pPr>
              <a:buFont typeface="Wingdings" charset="2"/>
              <a:buChar char="Ø"/>
            </a:pPr>
            <a:endParaRPr lang="tr-TR" sz="1800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Seçilen her bir proje için Fikir Kampı’ndan sonra 4-5 aylık bir süre boyunca destek olunması planlanmaktadır</a:t>
            </a:r>
            <a:r>
              <a:rPr lang="tr-TR" sz="1800" dirty="0" smtClean="0">
                <a:latin typeface="Arial"/>
                <a:cs typeface="Arial"/>
              </a:rPr>
              <a:t>.</a:t>
            </a:r>
            <a:endParaRPr lang="tr-TR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"/>
          <p:cNvCxnSpPr/>
          <p:nvPr/>
        </p:nvCxnSpPr>
        <p:spPr>
          <a:xfrm>
            <a:off x="395536" y="1556792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4 Resim" descr="logo_top.jpg"/>
          <p:cNvPicPr>
            <a:picLocks noChangeAspect="1"/>
          </p:cNvPicPr>
          <p:nvPr/>
        </p:nvPicPr>
        <p:blipFill rotWithShape="1">
          <a:blip r:embed="rId2" cstate="print"/>
          <a:srcRect l="16162" r="36364"/>
          <a:stretch/>
        </p:blipFill>
        <p:spPr>
          <a:xfrm>
            <a:off x="395536" y="308560"/>
            <a:ext cx="4050651" cy="1104216"/>
          </a:xfrm>
          <a:prstGeom prst="rect">
            <a:avLst/>
          </a:prstGeom>
        </p:spPr>
      </p:pic>
      <p:cxnSp>
        <p:nvCxnSpPr>
          <p:cNvPr id="16" name="Straight Connector 5"/>
          <p:cNvCxnSpPr/>
          <p:nvPr/>
        </p:nvCxnSpPr>
        <p:spPr>
          <a:xfrm flipH="1">
            <a:off x="395536" y="188640"/>
            <a:ext cx="7128792" cy="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32207" y="2636912"/>
            <a:ext cx="4479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chemeClr val="accent1"/>
                </a:solidFill>
                <a:latin typeface="Arial"/>
                <a:cs typeface="Arial"/>
              </a:rPr>
              <a:t>www.gencfikirlerguclukadinlar.com</a:t>
            </a:r>
            <a:endParaRPr lang="tr-TR" sz="2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2-08 at 11.01.11 AM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5" y="3501008"/>
            <a:ext cx="581979" cy="648000"/>
          </a:xfrm>
          <a:prstGeom prst="rect">
            <a:avLst/>
          </a:prstGeom>
        </p:spPr>
      </p:pic>
      <p:pic>
        <p:nvPicPr>
          <p:cNvPr id="4" name="Picture 3" descr="Screen shot 2013-02-08 at 11.01.21 AM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94273"/>
            <a:ext cx="612000" cy="6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9866" y="3645024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Arial"/>
                <a:cs typeface="Arial"/>
              </a:rPr>
              <a:t>https://</a:t>
            </a:r>
            <a:r>
              <a:rPr lang="en-US" sz="2000" b="1" dirty="0" err="1">
                <a:solidFill>
                  <a:srgbClr val="4F81BD"/>
                </a:solidFill>
                <a:latin typeface="Arial"/>
                <a:cs typeface="Arial"/>
              </a:rPr>
              <a:t>www.facebook.com</a:t>
            </a:r>
            <a:r>
              <a:rPr lang="en-US" sz="2000" b="1" dirty="0">
                <a:solidFill>
                  <a:srgbClr val="4F81BD"/>
                </a:solidFill>
                <a:latin typeface="Arial"/>
                <a:cs typeface="Arial"/>
              </a:rPr>
              <a:t>/</a:t>
            </a:r>
            <a:r>
              <a:rPr lang="en-US" sz="2000" b="1" dirty="0" err="1">
                <a:solidFill>
                  <a:srgbClr val="4F81BD"/>
                </a:solidFill>
                <a:latin typeface="Arial"/>
                <a:cs typeface="Arial"/>
              </a:rPr>
              <a:t>GencFikirlerGucluKadinlar</a:t>
            </a:r>
            <a:endParaRPr lang="en-US" sz="20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385260"/>
            <a:ext cx="400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Arial"/>
                <a:cs typeface="Arial"/>
              </a:rPr>
              <a:t>https://</a:t>
            </a:r>
            <a:r>
              <a:rPr lang="en-US" sz="2000" b="1" dirty="0" err="1">
                <a:solidFill>
                  <a:srgbClr val="4F81BD"/>
                </a:solidFill>
                <a:latin typeface="Arial"/>
                <a:cs typeface="Arial"/>
              </a:rPr>
              <a:t>twitter.com</a:t>
            </a:r>
            <a:r>
              <a:rPr lang="en-US" sz="2000" b="1" dirty="0">
                <a:solidFill>
                  <a:srgbClr val="4F81BD"/>
                </a:solidFill>
                <a:latin typeface="Arial"/>
                <a:cs typeface="Arial"/>
              </a:rPr>
              <a:t>/</a:t>
            </a:r>
            <a:r>
              <a:rPr lang="en-US" sz="2000" b="1" dirty="0" err="1">
                <a:solidFill>
                  <a:srgbClr val="4F81BD"/>
                </a:solidFill>
                <a:latin typeface="Arial"/>
                <a:cs typeface="Arial"/>
              </a:rPr>
              <a:t>gfgk_Projesi</a:t>
            </a:r>
            <a:endParaRPr lang="en-US" sz="20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3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562</Words>
  <Application>Microsoft Office PowerPoint</Application>
  <PresentationFormat>Ekran Gösterisi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Proje Hakkında</vt:lpstr>
      <vt:lpstr>Projenin Amacı</vt:lpstr>
      <vt:lpstr>İstatistikler</vt:lpstr>
      <vt:lpstr>Kampta Neler Oluyor?</vt:lpstr>
      <vt:lpstr>Kampta Neler Oluyor?</vt:lpstr>
      <vt:lpstr>Katılımcılar</vt:lpstr>
      <vt:lpstr>Kamp Sonrası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kagider2</dc:creator>
  <cp:lastModifiedBy>kagider2</cp:lastModifiedBy>
  <cp:revision>62</cp:revision>
  <dcterms:created xsi:type="dcterms:W3CDTF">2013-02-05T12:43:48Z</dcterms:created>
  <dcterms:modified xsi:type="dcterms:W3CDTF">2013-04-04T12:27:15Z</dcterms:modified>
</cp:coreProperties>
</file>