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3"/>
  </p:notesMasterIdLst>
  <p:handoutMasterIdLst>
    <p:handoutMasterId r:id="rId44"/>
  </p:handoutMasterIdLst>
  <p:sldIdLst>
    <p:sldId id="256" r:id="rId2"/>
    <p:sldId id="257" r:id="rId3"/>
    <p:sldId id="258" r:id="rId4"/>
    <p:sldId id="262" r:id="rId5"/>
    <p:sldId id="261" r:id="rId6"/>
    <p:sldId id="294" r:id="rId7"/>
    <p:sldId id="295" r:id="rId8"/>
    <p:sldId id="297" r:id="rId9"/>
    <p:sldId id="260" r:id="rId10"/>
    <p:sldId id="288" r:id="rId11"/>
    <p:sldId id="263" r:id="rId12"/>
    <p:sldId id="265" r:id="rId13"/>
    <p:sldId id="289" r:id="rId14"/>
    <p:sldId id="291" r:id="rId15"/>
    <p:sldId id="333" r:id="rId16"/>
    <p:sldId id="266" r:id="rId17"/>
    <p:sldId id="267" r:id="rId18"/>
    <p:sldId id="268" r:id="rId19"/>
    <p:sldId id="298" r:id="rId20"/>
    <p:sldId id="332" r:id="rId21"/>
    <p:sldId id="269" r:id="rId22"/>
    <p:sldId id="270" r:id="rId23"/>
    <p:sldId id="292" r:id="rId24"/>
    <p:sldId id="271" r:id="rId25"/>
    <p:sldId id="299" r:id="rId26"/>
    <p:sldId id="310" r:id="rId27"/>
    <p:sldId id="301" r:id="rId28"/>
    <p:sldId id="273" r:id="rId29"/>
    <p:sldId id="274" r:id="rId30"/>
    <p:sldId id="306" r:id="rId31"/>
    <p:sldId id="307" r:id="rId32"/>
    <p:sldId id="325" r:id="rId33"/>
    <p:sldId id="277" r:id="rId34"/>
    <p:sldId id="308" r:id="rId35"/>
    <p:sldId id="326" r:id="rId36"/>
    <p:sldId id="327" r:id="rId37"/>
    <p:sldId id="328" r:id="rId38"/>
    <p:sldId id="329" r:id="rId39"/>
    <p:sldId id="331" r:id="rId40"/>
    <p:sldId id="330" r:id="rId41"/>
    <p:sldId id="287" r:id="rId42"/>
  </p:sldIdLst>
  <p:sldSz cx="9144000" cy="6858000" type="screen4x3"/>
  <p:notesSz cx="6797675" cy="9928225"/>
  <p:defaultTextStyle>
    <a:defPPr>
      <a:defRPr lang="tr-TR"/>
    </a:defPPr>
    <a:lvl1pPr algn="ctr" rtl="0" eaLnBrk="0" fontAlgn="base" hangingPunct="0">
      <a:spcBef>
        <a:spcPct val="50000"/>
      </a:spcBef>
      <a:spcAft>
        <a:spcPct val="0"/>
      </a:spcAft>
      <a:defRPr sz="3600" b="1" kern="1200">
        <a:solidFill>
          <a:srgbClr val="FF0000"/>
        </a:solidFill>
        <a:latin typeface="Times New Roman" pitchFamily="18" charset="0"/>
        <a:ea typeface="+mn-ea"/>
        <a:cs typeface="+mn-cs"/>
      </a:defRPr>
    </a:lvl1pPr>
    <a:lvl2pPr marL="457200" algn="ctr" rtl="0" eaLnBrk="0" fontAlgn="base" hangingPunct="0">
      <a:spcBef>
        <a:spcPct val="50000"/>
      </a:spcBef>
      <a:spcAft>
        <a:spcPct val="0"/>
      </a:spcAft>
      <a:defRPr sz="3600" b="1" kern="1200">
        <a:solidFill>
          <a:srgbClr val="FF0000"/>
        </a:solidFill>
        <a:latin typeface="Times New Roman" pitchFamily="18" charset="0"/>
        <a:ea typeface="+mn-ea"/>
        <a:cs typeface="+mn-cs"/>
      </a:defRPr>
    </a:lvl2pPr>
    <a:lvl3pPr marL="914400" algn="ctr" rtl="0" eaLnBrk="0" fontAlgn="base" hangingPunct="0">
      <a:spcBef>
        <a:spcPct val="50000"/>
      </a:spcBef>
      <a:spcAft>
        <a:spcPct val="0"/>
      </a:spcAft>
      <a:defRPr sz="3600" b="1" kern="1200">
        <a:solidFill>
          <a:srgbClr val="FF0000"/>
        </a:solidFill>
        <a:latin typeface="Times New Roman" pitchFamily="18" charset="0"/>
        <a:ea typeface="+mn-ea"/>
        <a:cs typeface="+mn-cs"/>
      </a:defRPr>
    </a:lvl3pPr>
    <a:lvl4pPr marL="1371600" algn="ctr" rtl="0" eaLnBrk="0" fontAlgn="base" hangingPunct="0">
      <a:spcBef>
        <a:spcPct val="50000"/>
      </a:spcBef>
      <a:spcAft>
        <a:spcPct val="0"/>
      </a:spcAft>
      <a:defRPr sz="3600" b="1" kern="1200">
        <a:solidFill>
          <a:srgbClr val="FF0000"/>
        </a:solidFill>
        <a:latin typeface="Times New Roman" pitchFamily="18" charset="0"/>
        <a:ea typeface="+mn-ea"/>
        <a:cs typeface="+mn-cs"/>
      </a:defRPr>
    </a:lvl4pPr>
    <a:lvl5pPr marL="1828800" algn="ctr" rtl="0" eaLnBrk="0" fontAlgn="base" hangingPunct="0">
      <a:spcBef>
        <a:spcPct val="50000"/>
      </a:spcBef>
      <a:spcAft>
        <a:spcPct val="0"/>
      </a:spcAft>
      <a:defRPr sz="3600" b="1" kern="1200">
        <a:solidFill>
          <a:srgbClr val="FF0000"/>
        </a:solidFill>
        <a:latin typeface="Times New Roman" pitchFamily="18" charset="0"/>
        <a:ea typeface="+mn-ea"/>
        <a:cs typeface="+mn-cs"/>
      </a:defRPr>
    </a:lvl5pPr>
    <a:lvl6pPr marL="2286000" algn="l" defTabSz="914400" rtl="0" eaLnBrk="1" latinLnBrk="0" hangingPunct="1">
      <a:defRPr sz="3600" b="1" kern="1200">
        <a:solidFill>
          <a:srgbClr val="FF0000"/>
        </a:solidFill>
        <a:latin typeface="Times New Roman" pitchFamily="18" charset="0"/>
        <a:ea typeface="+mn-ea"/>
        <a:cs typeface="+mn-cs"/>
      </a:defRPr>
    </a:lvl6pPr>
    <a:lvl7pPr marL="2743200" algn="l" defTabSz="914400" rtl="0" eaLnBrk="1" latinLnBrk="0" hangingPunct="1">
      <a:defRPr sz="3600" b="1" kern="1200">
        <a:solidFill>
          <a:srgbClr val="FF0000"/>
        </a:solidFill>
        <a:latin typeface="Times New Roman" pitchFamily="18" charset="0"/>
        <a:ea typeface="+mn-ea"/>
        <a:cs typeface="+mn-cs"/>
      </a:defRPr>
    </a:lvl7pPr>
    <a:lvl8pPr marL="3200400" algn="l" defTabSz="914400" rtl="0" eaLnBrk="1" latinLnBrk="0" hangingPunct="1">
      <a:defRPr sz="3600" b="1" kern="1200">
        <a:solidFill>
          <a:srgbClr val="FF0000"/>
        </a:solidFill>
        <a:latin typeface="Times New Roman" pitchFamily="18" charset="0"/>
        <a:ea typeface="+mn-ea"/>
        <a:cs typeface="+mn-cs"/>
      </a:defRPr>
    </a:lvl8pPr>
    <a:lvl9pPr marL="3657600" algn="l" defTabSz="914400" rtl="0" eaLnBrk="1" latinLnBrk="0" hangingPunct="1">
      <a:defRPr sz="3600" b="1" kern="1200">
        <a:solidFill>
          <a:srgbClr val="FF0000"/>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99"/>
    <a:srgbClr val="CCFF66"/>
    <a:srgbClr val="CCCCFF"/>
    <a:srgbClr val="CCECFF"/>
    <a:srgbClr val="FFCCFF"/>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9" autoAdjust="0"/>
    <p:restoredTop sz="94660" autoAdjust="0"/>
  </p:normalViewPr>
  <p:slideViewPr>
    <p:cSldViewPr>
      <p:cViewPr>
        <p:scale>
          <a:sx n="83" d="100"/>
          <a:sy n="83" d="100"/>
        </p:scale>
        <p:origin x="-978" y="-18"/>
      </p:cViewPr>
      <p:guideLst>
        <p:guide orient="horz" pos="4319"/>
        <p:guide/>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00" d="100"/>
        <a:sy n="100" d="100"/>
      </p:scale>
      <p:origin x="0" y="0"/>
    </p:cViewPr>
  </p:notesTextViewPr>
  <p:sorterViewPr>
    <p:cViewPr>
      <p:scale>
        <a:sx n="66" d="100"/>
        <a:sy n="66" d="100"/>
      </p:scale>
      <p:origin x="0" y="49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27.xml"/><Relationship Id="rId2" Type="http://schemas.openxmlformats.org/officeDocument/2006/relationships/slide" Target="slides/slide25.xml"/><Relationship Id="rId1" Type="http://schemas.openxmlformats.org/officeDocument/2006/relationships/slide" Target="slides/slide1.xml"/><Relationship Id="rId5" Type="http://schemas.openxmlformats.org/officeDocument/2006/relationships/slide" Target="slides/slide34.xml"/><Relationship Id="rId4" Type="http://schemas.openxmlformats.org/officeDocument/2006/relationships/slide" Target="slides/slide3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78" tIns="45889" rIns="91778" bIns="45889" numCol="1" anchor="t" anchorCtr="0" compatLnSpc="1">
            <a:prstTxWarp prst="textNoShape">
              <a:avLst/>
            </a:prstTxWarp>
          </a:bodyPr>
          <a:lstStyle>
            <a:lvl1pPr algn="l" eaLnBrk="1" hangingPunct="1">
              <a:spcBef>
                <a:spcPct val="0"/>
              </a:spcBef>
              <a:defRPr sz="1200" b="0">
                <a:solidFill>
                  <a:schemeClr val="tx1"/>
                </a:solidFill>
              </a:defRPr>
            </a:lvl1pPr>
          </a:lstStyle>
          <a:p>
            <a:pPr>
              <a:defRPr/>
            </a:pPr>
            <a:endParaRPr lang="tr-TR"/>
          </a:p>
        </p:txBody>
      </p:sp>
      <p:sp>
        <p:nvSpPr>
          <p:cNvPr id="38915" name="Rectangle 3"/>
          <p:cNvSpPr>
            <a:spLocks noGrp="1" noChangeArrowheads="1"/>
          </p:cNvSpPr>
          <p:nvPr>
            <p:ph type="dt" sz="quarter" idx="1"/>
          </p:nvPr>
        </p:nvSpPr>
        <p:spPr bwMode="auto">
          <a:xfrm>
            <a:off x="3852863" y="0"/>
            <a:ext cx="2944812"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78" tIns="45889" rIns="91778" bIns="45889" numCol="1" anchor="t" anchorCtr="0" compatLnSpc="1">
            <a:prstTxWarp prst="textNoShape">
              <a:avLst/>
            </a:prstTxWarp>
          </a:bodyPr>
          <a:lstStyle>
            <a:lvl1pPr algn="r" eaLnBrk="1" hangingPunct="1">
              <a:spcBef>
                <a:spcPct val="0"/>
              </a:spcBef>
              <a:defRPr sz="1200" b="0">
                <a:solidFill>
                  <a:schemeClr val="tx1"/>
                </a:solidFill>
              </a:defRPr>
            </a:lvl1pPr>
          </a:lstStyle>
          <a:p>
            <a:pPr>
              <a:defRPr/>
            </a:pPr>
            <a:endParaRPr lang="tr-TR"/>
          </a:p>
        </p:txBody>
      </p:sp>
      <p:sp>
        <p:nvSpPr>
          <p:cNvPr id="38916" name="Rectangle 4"/>
          <p:cNvSpPr>
            <a:spLocks noGrp="1" noChangeArrowheads="1"/>
          </p:cNvSpPr>
          <p:nvPr>
            <p:ph type="ftr" sz="quarter" idx="2"/>
          </p:nvPr>
        </p:nvSpPr>
        <p:spPr bwMode="auto">
          <a:xfrm>
            <a:off x="0" y="9432925"/>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78" tIns="45889" rIns="91778" bIns="45889" numCol="1" anchor="b" anchorCtr="0" compatLnSpc="1">
            <a:prstTxWarp prst="textNoShape">
              <a:avLst/>
            </a:prstTxWarp>
          </a:bodyPr>
          <a:lstStyle>
            <a:lvl1pPr algn="l" eaLnBrk="1" hangingPunct="1">
              <a:spcBef>
                <a:spcPct val="0"/>
              </a:spcBef>
              <a:defRPr sz="1200" b="0">
                <a:solidFill>
                  <a:schemeClr val="tx1"/>
                </a:solidFill>
              </a:defRPr>
            </a:lvl1pPr>
          </a:lstStyle>
          <a:p>
            <a:pPr>
              <a:defRPr/>
            </a:pPr>
            <a:endParaRPr lang="tr-TR"/>
          </a:p>
        </p:txBody>
      </p:sp>
      <p:sp>
        <p:nvSpPr>
          <p:cNvPr id="38917" name="Rectangle 5"/>
          <p:cNvSpPr>
            <a:spLocks noGrp="1" noChangeArrowheads="1"/>
          </p:cNvSpPr>
          <p:nvPr>
            <p:ph type="sldNum" sz="quarter" idx="3"/>
          </p:nvPr>
        </p:nvSpPr>
        <p:spPr bwMode="auto">
          <a:xfrm>
            <a:off x="3852863" y="9432925"/>
            <a:ext cx="2944812"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78" tIns="45889" rIns="91778" bIns="45889" numCol="1" anchor="b" anchorCtr="0" compatLnSpc="1">
            <a:prstTxWarp prst="textNoShape">
              <a:avLst/>
            </a:prstTxWarp>
          </a:bodyPr>
          <a:lstStyle>
            <a:lvl1pPr algn="r" eaLnBrk="1" hangingPunct="1">
              <a:spcBef>
                <a:spcPct val="0"/>
              </a:spcBef>
              <a:defRPr sz="1200" b="0">
                <a:solidFill>
                  <a:schemeClr val="tx1"/>
                </a:solidFill>
              </a:defRPr>
            </a:lvl1pPr>
          </a:lstStyle>
          <a:p>
            <a:pPr>
              <a:defRPr/>
            </a:pPr>
            <a:fld id="{5222D6B0-F27D-46C1-826C-96103502DD13}" type="slidenum">
              <a:rPr lang="tr-TR"/>
              <a:pPr>
                <a:defRPr/>
              </a:pPr>
              <a:t>‹#›</a:t>
            </a:fld>
            <a:endParaRPr lang="tr-TR"/>
          </a:p>
        </p:txBody>
      </p:sp>
    </p:spTree>
    <p:extLst>
      <p:ext uri="{BB962C8B-B14F-4D97-AF65-F5344CB8AC3E}">
        <p14:creationId xmlns:p14="http://schemas.microsoft.com/office/powerpoint/2010/main" val="16954794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78" tIns="45889" rIns="91778" bIns="45889" numCol="1" anchor="t" anchorCtr="0" compatLnSpc="1">
            <a:prstTxWarp prst="textNoShape">
              <a:avLst/>
            </a:prstTxWarp>
          </a:bodyPr>
          <a:lstStyle>
            <a:lvl1pPr algn="l" eaLnBrk="1" hangingPunct="1">
              <a:spcBef>
                <a:spcPct val="0"/>
              </a:spcBef>
              <a:defRPr sz="1200" b="0">
                <a:solidFill>
                  <a:schemeClr val="tx1"/>
                </a:solidFill>
              </a:defRPr>
            </a:lvl1pPr>
          </a:lstStyle>
          <a:p>
            <a:pPr>
              <a:defRPr/>
            </a:pPr>
            <a:endParaRPr lang="tr-TR"/>
          </a:p>
        </p:txBody>
      </p:sp>
      <p:sp>
        <p:nvSpPr>
          <p:cNvPr id="36867" name="Rectangle 3"/>
          <p:cNvSpPr>
            <a:spLocks noGrp="1" noChangeArrowheads="1"/>
          </p:cNvSpPr>
          <p:nvPr>
            <p:ph type="dt" idx="1"/>
          </p:nvPr>
        </p:nvSpPr>
        <p:spPr bwMode="auto">
          <a:xfrm>
            <a:off x="3852863" y="0"/>
            <a:ext cx="2944812"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78" tIns="45889" rIns="91778" bIns="45889" numCol="1" anchor="t" anchorCtr="0" compatLnSpc="1">
            <a:prstTxWarp prst="textNoShape">
              <a:avLst/>
            </a:prstTxWarp>
          </a:bodyPr>
          <a:lstStyle>
            <a:lvl1pPr algn="r" eaLnBrk="1" hangingPunct="1">
              <a:spcBef>
                <a:spcPct val="0"/>
              </a:spcBef>
              <a:defRPr sz="1200" b="0">
                <a:solidFill>
                  <a:schemeClr val="tx1"/>
                </a:solidFill>
              </a:defRPr>
            </a:lvl1pPr>
          </a:lstStyle>
          <a:p>
            <a:pPr>
              <a:defRPr/>
            </a:pPr>
            <a:endParaRPr lang="tr-TR"/>
          </a:p>
        </p:txBody>
      </p:sp>
      <p:sp>
        <p:nvSpPr>
          <p:cNvPr id="44036" name="Rectangle 4"/>
          <p:cNvSpPr>
            <a:spLocks noChangeArrowheads="1" noTextEdit="1"/>
          </p:cNvSpPr>
          <p:nvPr>
            <p:ph type="sldImg" idx="2"/>
          </p:nvPr>
        </p:nvSpPr>
        <p:spPr bwMode="auto">
          <a:xfrm>
            <a:off x="915988" y="744538"/>
            <a:ext cx="4967287" cy="37242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906463" y="4716463"/>
            <a:ext cx="498475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78" tIns="45889" rIns="91778" bIns="45889"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36870" name="Rectangle 6"/>
          <p:cNvSpPr>
            <a:spLocks noGrp="1" noChangeArrowheads="1"/>
          </p:cNvSpPr>
          <p:nvPr>
            <p:ph type="ftr" sz="quarter" idx="4"/>
          </p:nvPr>
        </p:nvSpPr>
        <p:spPr bwMode="auto">
          <a:xfrm>
            <a:off x="0" y="9432925"/>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78" tIns="45889" rIns="91778" bIns="45889" numCol="1" anchor="b" anchorCtr="0" compatLnSpc="1">
            <a:prstTxWarp prst="textNoShape">
              <a:avLst/>
            </a:prstTxWarp>
          </a:bodyPr>
          <a:lstStyle>
            <a:lvl1pPr algn="l" eaLnBrk="1" hangingPunct="1">
              <a:spcBef>
                <a:spcPct val="0"/>
              </a:spcBef>
              <a:defRPr sz="1200" b="0">
                <a:solidFill>
                  <a:schemeClr val="tx1"/>
                </a:solidFill>
              </a:defRPr>
            </a:lvl1pPr>
          </a:lstStyle>
          <a:p>
            <a:pPr>
              <a:defRPr/>
            </a:pPr>
            <a:endParaRPr lang="tr-TR"/>
          </a:p>
        </p:txBody>
      </p:sp>
      <p:sp>
        <p:nvSpPr>
          <p:cNvPr id="36871" name="Rectangle 7"/>
          <p:cNvSpPr>
            <a:spLocks noGrp="1" noChangeArrowheads="1"/>
          </p:cNvSpPr>
          <p:nvPr>
            <p:ph type="sldNum" sz="quarter" idx="5"/>
          </p:nvPr>
        </p:nvSpPr>
        <p:spPr bwMode="auto">
          <a:xfrm>
            <a:off x="3852863" y="9432925"/>
            <a:ext cx="2944812"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78" tIns="45889" rIns="91778" bIns="45889" numCol="1" anchor="b" anchorCtr="0" compatLnSpc="1">
            <a:prstTxWarp prst="textNoShape">
              <a:avLst/>
            </a:prstTxWarp>
          </a:bodyPr>
          <a:lstStyle>
            <a:lvl1pPr algn="r" eaLnBrk="1" hangingPunct="1">
              <a:spcBef>
                <a:spcPct val="0"/>
              </a:spcBef>
              <a:defRPr sz="1200" b="0">
                <a:solidFill>
                  <a:schemeClr val="tx1"/>
                </a:solidFill>
              </a:defRPr>
            </a:lvl1pPr>
          </a:lstStyle>
          <a:p>
            <a:pPr>
              <a:defRPr/>
            </a:pPr>
            <a:fld id="{85AF08F7-DFCD-497E-B3D9-93EAF4718F69}" type="slidenum">
              <a:rPr lang="tr-TR"/>
              <a:pPr>
                <a:defRPr/>
              </a:pPr>
              <a:t>‹#›</a:t>
            </a:fld>
            <a:endParaRPr lang="tr-TR"/>
          </a:p>
        </p:txBody>
      </p:sp>
    </p:spTree>
    <p:extLst>
      <p:ext uri="{BB962C8B-B14F-4D97-AF65-F5344CB8AC3E}">
        <p14:creationId xmlns:p14="http://schemas.microsoft.com/office/powerpoint/2010/main" val="16143017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34253CAB-2CEE-42DB-8C64-A981C3B1DF8E}" type="slidenum">
              <a:rPr lang="tr-TR"/>
              <a:pPr>
                <a:defRPr/>
              </a:pPr>
              <a:t>‹#›</a:t>
            </a:fld>
            <a:endParaRPr lang="tr-TR"/>
          </a:p>
        </p:txBody>
      </p:sp>
    </p:spTree>
    <p:extLst>
      <p:ext uri="{BB962C8B-B14F-4D97-AF65-F5344CB8AC3E}">
        <p14:creationId xmlns:p14="http://schemas.microsoft.com/office/powerpoint/2010/main" val="264784360"/>
      </p:ext>
    </p:extLst>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D65DA8BA-E3B5-4695-A866-96D7AB015B7C}" type="slidenum">
              <a:rPr lang="tr-TR"/>
              <a:pPr>
                <a:defRPr/>
              </a:pPr>
              <a:t>‹#›</a:t>
            </a:fld>
            <a:endParaRPr lang="tr-TR"/>
          </a:p>
        </p:txBody>
      </p:sp>
    </p:spTree>
    <p:extLst>
      <p:ext uri="{BB962C8B-B14F-4D97-AF65-F5344CB8AC3E}">
        <p14:creationId xmlns:p14="http://schemas.microsoft.com/office/powerpoint/2010/main" val="3094004667"/>
      </p:ext>
    </p:extLst>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15100" y="609600"/>
            <a:ext cx="1943100" cy="54864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85800" y="609600"/>
            <a:ext cx="56769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E4A4E0B1-3C68-49A1-A627-2007A78BDBAB}" type="slidenum">
              <a:rPr lang="tr-TR"/>
              <a:pPr>
                <a:defRPr/>
              </a:pPr>
              <a:t>‹#›</a:t>
            </a:fld>
            <a:endParaRPr lang="tr-TR"/>
          </a:p>
        </p:txBody>
      </p:sp>
    </p:spTree>
    <p:extLst>
      <p:ext uri="{BB962C8B-B14F-4D97-AF65-F5344CB8AC3E}">
        <p14:creationId xmlns:p14="http://schemas.microsoft.com/office/powerpoint/2010/main" val="2154528313"/>
      </p:ext>
    </p:extLst>
  </p:cSld>
  <p:clrMapOvr>
    <a:masterClrMapping/>
  </p:clrMapOvr>
  <p:transition>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Başlık ve Diyagram veya Kuruluş Grafiği">
    <p:spTree>
      <p:nvGrpSpPr>
        <p:cNvPr id="1" name=""/>
        <p:cNvGrpSpPr/>
        <p:nvPr/>
      </p:nvGrpSpPr>
      <p:grpSpPr>
        <a:xfrm>
          <a:off x="0" y="0"/>
          <a:ext cx="0" cy="0"/>
          <a:chOff x="0" y="0"/>
          <a:chExt cx="0" cy="0"/>
        </a:xfrm>
      </p:grpSpPr>
      <p:sp>
        <p:nvSpPr>
          <p:cNvPr id="2" name="Başlık 1"/>
          <p:cNvSpPr>
            <a:spLocks noGrp="1"/>
          </p:cNvSpPr>
          <p:nvPr>
            <p:ph type="title"/>
          </p:nvPr>
        </p:nvSpPr>
        <p:spPr>
          <a:xfrm>
            <a:off x="685800" y="609600"/>
            <a:ext cx="7772400" cy="1143000"/>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85800" y="1981200"/>
            <a:ext cx="7772400" cy="4114800"/>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A26F118C-E2E4-45FD-9F88-63366936319B}" type="slidenum">
              <a:rPr lang="tr-TR"/>
              <a:pPr>
                <a:defRPr/>
              </a:pPr>
              <a:t>‹#›</a:t>
            </a:fld>
            <a:endParaRPr lang="tr-TR"/>
          </a:p>
        </p:txBody>
      </p:sp>
    </p:spTree>
    <p:extLst>
      <p:ext uri="{BB962C8B-B14F-4D97-AF65-F5344CB8AC3E}">
        <p14:creationId xmlns:p14="http://schemas.microsoft.com/office/powerpoint/2010/main" val="1690570373"/>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4D581271-93AE-49D9-A72F-9A2CB5E5352C}" type="slidenum">
              <a:rPr lang="tr-TR"/>
              <a:pPr>
                <a:defRPr/>
              </a:pPr>
              <a:t>‹#›</a:t>
            </a:fld>
            <a:endParaRPr lang="tr-TR"/>
          </a:p>
        </p:txBody>
      </p:sp>
    </p:spTree>
    <p:extLst>
      <p:ext uri="{BB962C8B-B14F-4D97-AF65-F5344CB8AC3E}">
        <p14:creationId xmlns:p14="http://schemas.microsoft.com/office/powerpoint/2010/main" val="1226496653"/>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F02073FA-A5B4-4205-8379-C3C9230B0B09}" type="slidenum">
              <a:rPr lang="tr-TR"/>
              <a:pPr>
                <a:defRPr/>
              </a:pPr>
              <a:t>‹#›</a:t>
            </a:fld>
            <a:endParaRPr lang="tr-TR"/>
          </a:p>
        </p:txBody>
      </p:sp>
    </p:spTree>
    <p:extLst>
      <p:ext uri="{BB962C8B-B14F-4D97-AF65-F5344CB8AC3E}">
        <p14:creationId xmlns:p14="http://schemas.microsoft.com/office/powerpoint/2010/main" val="904275541"/>
      </p:ext>
    </p:extLst>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9DBF023C-524E-47F2-B256-2D48ECB9C3F4}" type="slidenum">
              <a:rPr lang="tr-TR"/>
              <a:pPr>
                <a:defRPr/>
              </a:pPr>
              <a:t>‹#›</a:t>
            </a:fld>
            <a:endParaRPr lang="tr-TR"/>
          </a:p>
        </p:txBody>
      </p:sp>
    </p:spTree>
    <p:extLst>
      <p:ext uri="{BB962C8B-B14F-4D97-AF65-F5344CB8AC3E}">
        <p14:creationId xmlns:p14="http://schemas.microsoft.com/office/powerpoint/2010/main" val="3005940509"/>
      </p:ext>
    </p:extLst>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E7B7DA1B-84DC-4D3F-97B8-E3E02F1AD98A}" type="slidenum">
              <a:rPr lang="tr-TR"/>
              <a:pPr>
                <a:defRPr/>
              </a:pPr>
              <a:t>‹#›</a:t>
            </a:fld>
            <a:endParaRPr lang="tr-TR"/>
          </a:p>
        </p:txBody>
      </p:sp>
    </p:spTree>
    <p:extLst>
      <p:ext uri="{BB962C8B-B14F-4D97-AF65-F5344CB8AC3E}">
        <p14:creationId xmlns:p14="http://schemas.microsoft.com/office/powerpoint/2010/main" val="3076177863"/>
      </p:ext>
    </p:extLst>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A58F842F-1284-4497-9FEC-187973347AEB}" type="slidenum">
              <a:rPr lang="tr-TR"/>
              <a:pPr>
                <a:defRPr/>
              </a:pPr>
              <a:t>‹#›</a:t>
            </a:fld>
            <a:endParaRPr lang="tr-TR"/>
          </a:p>
        </p:txBody>
      </p:sp>
    </p:spTree>
    <p:extLst>
      <p:ext uri="{BB962C8B-B14F-4D97-AF65-F5344CB8AC3E}">
        <p14:creationId xmlns:p14="http://schemas.microsoft.com/office/powerpoint/2010/main" val="1228174607"/>
      </p:ext>
    </p:extLst>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915BC575-9C7E-4CB9-BAF5-012B4E045C25}" type="slidenum">
              <a:rPr lang="tr-TR"/>
              <a:pPr>
                <a:defRPr/>
              </a:pPr>
              <a:t>‹#›</a:t>
            </a:fld>
            <a:endParaRPr lang="tr-TR"/>
          </a:p>
        </p:txBody>
      </p:sp>
    </p:spTree>
    <p:extLst>
      <p:ext uri="{BB962C8B-B14F-4D97-AF65-F5344CB8AC3E}">
        <p14:creationId xmlns:p14="http://schemas.microsoft.com/office/powerpoint/2010/main" val="4285616590"/>
      </p:ext>
    </p:extLst>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84C8A3A-A43D-484E-B0FE-CFD053928553}" type="slidenum">
              <a:rPr lang="tr-TR"/>
              <a:pPr>
                <a:defRPr/>
              </a:pPr>
              <a:t>‹#›</a:t>
            </a:fld>
            <a:endParaRPr lang="tr-TR"/>
          </a:p>
        </p:txBody>
      </p:sp>
    </p:spTree>
    <p:extLst>
      <p:ext uri="{BB962C8B-B14F-4D97-AF65-F5344CB8AC3E}">
        <p14:creationId xmlns:p14="http://schemas.microsoft.com/office/powerpoint/2010/main" val="3975966371"/>
      </p:ext>
    </p:extLst>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012FAE54-7FD6-4E4F-91EF-F659ED9A4F19}" type="slidenum">
              <a:rPr lang="tr-TR"/>
              <a:pPr>
                <a:defRPr/>
              </a:pPr>
              <a:t>‹#›</a:t>
            </a:fld>
            <a:endParaRPr lang="tr-TR"/>
          </a:p>
        </p:txBody>
      </p:sp>
    </p:spTree>
    <p:extLst>
      <p:ext uri="{BB962C8B-B14F-4D97-AF65-F5344CB8AC3E}">
        <p14:creationId xmlns:p14="http://schemas.microsoft.com/office/powerpoint/2010/main" val="2390598435"/>
      </p:ext>
    </p:extLst>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spcBef>
                <a:spcPct val="0"/>
              </a:spcBef>
              <a:defRPr sz="1400" b="0">
                <a:solidFill>
                  <a:schemeClr val="bg1"/>
                </a:solidFill>
              </a:defRPr>
            </a:lvl1pPr>
          </a:lstStyle>
          <a:p>
            <a:pPr>
              <a:defRPr/>
            </a:pPr>
            <a:endParaRPr lang="tr-T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defRPr sz="1400" b="0">
                <a:solidFill>
                  <a:schemeClr val="bg1"/>
                </a:solidFill>
              </a:defRPr>
            </a:lvl1pPr>
          </a:lstStyle>
          <a:p>
            <a:pPr>
              <a:defRPr/>
            </a:pPr>
            <a:endParaRPr lang="tr-T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defRPr sz="1400" b="0">
                <a:solidFill>
                  <a:schemeClr val="bg1"/>
                </a:solidFill>
              </a:defRPr>
            </a:lvl1pPr>
          </a:lstStyle>
          <a:p>
            <a:pPr>
              <a:defRPr/>
            </a:pPr>
            <a:fld id="{3BFC95E3-0C58-4C11-85D7-F100929C1E66}"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zoom/>
  </p:transition>
  <p:hf hdr="0" ftr="0" dt="0"/>
  <p:txStyles>
    <p:titleStyle>
      <a:lvl1pPr algn="ctr" rtl="0" eaLnBrk="0" fontAlgn="base" hangingPunct="0">
        <a:spcBef>
          <a:spcPct val="0"/>
        </a:spcBef>
        <a:spcAft>
          <a:spcPct val="0"/>
        </a:spcAft>
        <a:buClr>
          <a:srgbClr val="FFFF00"/>
        </a:buClr>
        <a:buFont typeface="Wingdings" pitchFamily="2" charset="2"/>
        <a:defRPr sz="4400">
          <a:solidFill>
            <a:srgbClr val="FF990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buClr>
          <a:srgbClr val="FFFF00"/>
        </a:buClr>
        <a:buFont typeface="Wingdings" pitchFamily="2" charset="2"/>
        <a:defRPr sz="4400">
          <a:solidFill>
            <a:srgbClr val="FF9900"/>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buClr>
          <a:srgbClr val="FFFF00"/>
        </a:buClr>
        <a:buFont typeface="Wingdings" pitchFamily="2" charset="2"/>
        <a:defRPr sz="4400">
          <a:solidFill>
            <a:srgbClr val="FF9900"/>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buClr>
          <a:srgbClr val="FFFF00"/>
        </a:buClr>
        <a:buFont typeface="Wingdings" pitchFamily="2" charset="2"/>
        <a:defRPr sz="4400">
          <a:solidFill>
            <a:srgbClr val="FF9900"/>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buClr>
          <a:srgbClr val="FFFF00"/>
        </a:buClr>
        <a:buFont typeface="Wingdings" pitchFamily="2" charset="2"/>
        <a:defRPr sz="4400">
          <a:solidFill>
            <a:srgbClr val="FF9900"/>
          </a:solidFill>
          <a:effectLst>
            <a:outerShdw blurRad="38100" dist="38100" dir="2700000" algn="tl">
              <a:srgbClr val="000000"/>
            </a:outerShdw>
          </a:effectLst>
          <a:latin typeface="Arial" charset="0"/>
        </a:defRPr>
      </a:lvl5pPr>
      <a:lvl6pPr marL="457200" algn="ctr" rtl="0" fontAlgn="base">
        <a:spcBef>
          <a:spcPct val="0"/>
        </a:spcBef>
        <a:spcAft>
          <a:spcPct val="0"/>
        </a:spcAft>
        <a:buClr>
          <a:srgbClr val="FFFF00"/>
        </a:buClr>
        <a:buFont typeface="Wingdings" pitchFamily="2" charset="2"/>
        <a:defRPr sz="4400">
          <a:solidFill>
            <a:srgbClr val="FF9900"/>
          </a:solidFill>
          <a:effectLst>
            <a:outerShdw blurRad="38100" dist="38100" dir="2700000" algn="tl">
              <a:srgbClr val="000000"/>
            </a:outerShdw>
          </a:effectLst>
          <a:latin typeface="Arial" charset="0"/>
        </a:defRPr>
      </a:lvl6pPr>
      <a:lvl7pPr marL="914400" algn="ctr" rtl="0" fontAlgn="base">
        <a:spcBef>
          <a:spcPct val="0"/>
        </a:spcBef>
        <a:spcAft>
          <a:spcPct val="0"/>
        </a:spcAft>
        <a:buClr>
          <a:srgbClr val="FFFF00"/>
        </a:buClr>
        <a:buFont typeface="Wingdings" pitchFamily="2" charset="2"/>
        <a:defRPr sz="4400">
          <a:solidFill>
            <a:srgbClr val="FF9900"/>
          </a:solidFill>
          <a:effectLst>
            <a:outerShdw blurRad="38100" dist="38100" dir="2700000" algn="tl">
              <a:srgbClr val="000000"/>
            </a:outerShdw>
          </a:effectLst>
          <a:latin typeface="Arial" charset="0"/>
        </a:defRPr>
      </a:lvl7pPr>
      <a:lvl8pPr marL="1371600" algn="ctr" rtl="0" fontAlgn="base">
        <a:spcBef>
          <a:spcPct val="0"/>
        </a:spcBef>
        <a:spcAft>
          <a:spcPct val="0"/>
        </a:spcAft>
        <a:buClr>
          <a:srgbClr val="FFFF00"/>
        </a:buClr>
        <a:buFont typeface="Wingdings" pitchFamily="2" charset="2"/>
        <a:defRPr sz="4400">
          <a:solidFill>
            <a:srgbClr val="FF9900"/>
          </a:solidFill>
          <a:effectLst>
            <a:outerShdw blurRad="38100" dist="38100" dir="2700000" algn="tl">
              <a:srgbClr val="000000"/>
            </a:outerShdw>
          </a:effectLst>
          <a:latin typeface="Arial" charset="0"/>
        </a:defRPr>
      </a:lvl8pPr>
      <a:lvl9pPr marL="1828800" algn="ctr" rtl="0" fontAlgn="base">
        <a:spcBef>
          <a:spcPct val="0"/>
        </a:spcBef>
        <a:spcAft>
          <a:spcPct val="0"/>
        </a:spcAft>
        <a:buClr>
          <a:srgbClr val="FFFF00"/>
        </a:buClr>
        <a:buFont typeface="Wingdings" pitchFamily="2" charset="2"/>
        <a:defRPr sz="4400">
          <a:solidFill>
            <a:srgbClr val="FF9900"/>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rgbClr val="FFFF00"/>
        </a:buClr>
        <a:buChar char="•"/>
        <a:defRPr sz="3000">
          <a:solidFill>
            <a:schemeClr val="bg1"/>
          </a:solidFill>
          <a:latin typeface="+mn-lt"/>
          <a:ea typeface="+mn-ea"/>
          <a:cs typeface="+mn-cs"/>
        </a:defRPr>
      </a:lvl1pPr>
      <a:lvl2pPr marL="742950" indent="-285750" algn="l" rtl="0" eaLnBrk="0" fontAlgn="base" hangingPunct="0">
        <a:spcBef>
          <a:spcPct val="20000"/>
        </a:spcBef>
        <a:spcAft>
          <a:spcPct val="0"/>
        </a:spcAft>
        <a:buClr>
          <a:srgbClr val="FFFF00"/>
        </a:buClr>
        <a:buChar char="o"/>
        <a:defRPr sz="2000">
          <a:solidFill>
            <a:schemeClr val="bg1"/>
          </a:solidFill>
          <a:latin typeface="+mn-lt"/>
        </a:defRPr>
      </a:lvl2pPr>
      <a:lvl3pPr marL="1143000" indent="-228600" algn="l" rtl="0" eaLnBrk="0" fontAlgn="base" hangingPunct="0">
        <a:spcBef>
          <a:spcPct val="20000"/>
        </a:spcBef>
        <a:spcAft>
          <a:spcPct val="0"/>
        </a:spcAft>
        <a:buClr>
          <a:srgbClr val="FFFF00"/>
        </a:buClr>
        <a:buChar char="•"/>
        <a:defRPr sz="2400">
          <a:solidFill>
            <a:schemeClr val="bg1"/>
          </a:solidFill>
          <a:latin typeface="Times New Roman" pitchFamily="18" charset="0"/>
        </a:defRPr>
      </a:lvl3pPr>
      <a:lvl4pPr marL="1600200" indent="-228600" algn="l" rtl="0" eaLnBrk="0" fontAlgn="base" hangingPunct="0">
        <a:spcBef>
          <a:spcPct val="20000"/>
        </a:spcBef>
        <a:spcAft>
          <a:spcPct val="0"/>
        </a:spcAft>
        <a:buClr>
          <a:srgbClr val="FFFF00"/>
        </a:buClr>
        <a:buChar char="–"/>
        <a:defRPr sz="2000">
          <a:solidFill>
            <a:schemeClr val="bg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fontAlgn="base">
        <a:spcBef>
          <a:spcPct val="20000"/>
        </a:spcBef>
        <a:spcAft>
          <a:spcPct val="0"/>
        </a:spcAft>
        <a:buChar char="»"/>
        <a:defRPr sz="2000">
          <a:solidFill>
            <a:schemeClr val="tx1"/>
          </a:solidFill>
          <a:latin typeface="Times New Roman" pitchFamily="18" charset="0"/>
        </a:defRPr>
      </a:lvl6pPr>
      <a:lvl7pPr marL="2971800" indent="-228600" algn="l" rtl="0" fontAlgn="base">
        <a:spcBef>
          <a:spcPct val="20000"/>
        </a:spcBef>
        <a:spcAft>
          <a:spcPct val="0"/>
        </a:spcAft>
        <a:buChar char="»"/>
        <a:defRPr sz="2000">
          <a:solidFill>
            <a:schemeClr val="tx1"/>
          </a:solidFill>
          <a:latin typeface="Times New Roman" pitchFamily="18" charset="0"/>
        </a:defRPr>
      </a:lvl7pPr>
      <a:lvl8pPr marL="3429000" indent="-228600" algn="l" rtl="0" fontAlgn="base">
        <a:spcBef>
          <a:spcPct val="20000"/>
        </a:spcBef>
        <a:spcAft>
          <a:spcPct val="0"/>
        </a:spcAft>
        <a:buChar char="»"/>
        <a:defRPr sz="2000">
          <a:solidFill>
            <a:schemeClr val="tx1"/>
          </a:solidFill>
          <a:latin typeface="Times New Roman" pitchFamily="18" charset="0"/>
        </a:defRPr>
      </a:lvl8pPr>
      <a:lvl9pPr marL="38862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68313" y="2708275"/>
            <a:ext cx="8153400" cy="2209800"/>
          </a:xfrm>
        </p:spPr>
        <p:txBody>
          <a:bodyPr/>
          <a:lstStyle/>
          <a:p>
            <a:pPr eaLnBrk="1" hangingPunct="1">
              <a:defRPr/>
            </a:pPr>
            <a:r>
              <a:rPr lang="tr-TR" sz="5000" b="1" dirty="0" smtClean="0">
                <a:solidFill>
                  <a:srgbClr val="FFFF00"/>
                </a:solidFill>
                <a:latin typeface="Times New Roman" pitchFamily="18" charset="0"/>
              </a:rPr>
              <a:t>İHRACATA AİT ESASLAR</a:t>
            </a:r>
          </a:p>
        </p:txBody>
      </p:sp>
      <p:sp>
        <p:nvSpPr>
          <p:cNvPr id="2051" name="Rectangle 6"/>
          <p:cNvSpPr>
            <a:spLocks noChangeArrowheads="1"/>
          </p:cNvSpPr>
          <p:nvPr/>
        </p:nvSpPr>
        <p:spPr bwMode="auto">
          <a:xfrm>
            <a:off x="547688" y="908050"/>
            <a:ext cx="6904037"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kumimoji="1" lang="tr-TR" sz="2400">
                <a:solidFill>
                  <a:srgbClr val="FFFF00"/>
                </a:solidFill>
              </a:rPr>
              <a:t>T.C. EKONOMİ BAKANLIĞI</a:t>
            </a:r>
          </a:p>
          <a:p>
            <a:pPr algn="l"/>
            <a:r>
              <a:rPr kumimoji="1" lang="tr-TR" sz="2400">
                <a:solidFill>
                  <a:srgbClr val="FFFF00"/>
                </a:solidFill>
              </a:rPr>
              <a:t>İHRACAT GENEL MÜDÜRLÜĞÜ</a:t>
            </a:r>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yt Numarası Yer Tutucusu 3"/>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A39F3A97-70FA-45E0-B8A2-8AF429680C15}" type="slidenum">
              <a:rPr lang="tr-TR" sz="1400" b="0" smtClean="0">
                <a:solidFill>
                  <a:schemeClr val="bg1"/>
                </a:solidFill>
              </a:rPr>
              <a:pPr/>
              <a:t>10</a:t>
            </a:fld>
            <a:endParaRPr lang="tr-TR" sz="1400" b="0" smtClean="0">
              <a:solidFill>
                <a:schemeClr val="bg1"/>
              </a:solidFill>
            </a:endParaRPr>
          </a:p>
        </p:txBody>
      </p:sp>
      <p:sp>
        <p:nvSpPr>
          <p:cNvPr id="40962" name="Text Box 2"/>
          <p:cNvSpPr txBox="1">
            <a:spLocks noChangeArrowheads="1"/>
          </p:cNvSpPr>
          <p:nvPr/>
        </p:nvSpPr>
        <p:spPr bwMode="auto">
          <a:xfrm>
            <a:off x="609600" y="2051050"/>
            <a:ext cx="8077200" cy="4402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pPr algn="just"/>
            <a:r>
              <a:rPr lang="tr-TR" sz="2800" b="0"/>
              <a:t>İHRACAT,</a:t>
            </a:r>
            <a:r>
              <a:rPr lang="tr-TR" sz="2800" b="0">
                <a:solidFill>
                  <a:srgbClr val="FFFF00"/>
                </a:solidFill>
              </a:rPr>
              <a:t> “BİR MALIN, YÜRÜRLÜKTEKI İHRACAT MEVZUATI İLE GÜMRÜK MEVZUATINA UYGUN ŞEKİLDE TÜRKİYE GÜMRÜK BÖLGESİ DIŞINA VEYA SERBEST BÖLGELERE ÇIKARILMASINI VEYAHUT MÜSTEŞARLIKÇA İHRACAT OLARAK KABUL EDİLECEK SAİR ÇIKIŞ VE İŞLEMLER*” </a:t>
            </a:r>
          </a:p>
          <a:p>
            <a:pPr algn="just"/>
            <a:r>
              <a:rPr lang="tr-TR" sz="2800" b="0">
                <a:solidFill>
                  <a:srgbClr val="FFFF00"/>
                </a:solidFill>
              </a:rPr>
              <a:t>OLARAK TANIMLANMIŞTIR.</a:t>
            </a:r>
          </a:p>
          <a:p>
            <a:pPr algn="just"/>
            <a:r>
              <a:rPr lang="tr-TR" sz="2000" b="0">
                <a:solidFill>
                  <a:srgbClr val="FFFF00"/>
                </a:solidFill>
              </a:rPr>
              <a:t>* 2005/2 sayılı Tebliğ kapsamı işlemler</a:t>
            </a:r>
            <a:r>
              <a:rPr lang="tr-TR" sz="2800" b="0">
                <a:solidFill>
                  <a:srgbClr val="FFFF00"/>
                </a:solidFill>
              </a:rPr>
              <a:t>	</a:t>
            </a:r>
            <a:endParaRPr lang="tr-TR" sz="2800" b="0">
              <a:solidFill>
                <a:schemeClr val="tx1"/>
              </a:solidFill>
            </a:endParaRPr>
          </a:p>
        </p:txBody>
      </p:sp>
      <p:sp>
        <p:nvSpPr>
          <p:cNvPr id="11268" name="Text Box 3"/>
          <p:cNvSpPr txBox="1">
            <a:spLocks noChangeArrowheads="1"/>
          </p:cNvSpPr>
          <p:nvPr/>
        </p:nvSpPr>
        <p:spPr bwMode="auto">
          <a:xfrm>
            <a:off x="1676400" y="457200"/>
            <a:ext cx="6019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r>
              <a:rPr lang="tr-TR"/>
              <a:t>İHRACAT NEDİR?(2)</a:t>
            </a:r>
            <a:endParaRPr lang="tr-TR" b="0"/>
          </a:p>
        </p:txBody>
      </p:sp>
      <p:sp>
        <p:nvSpPr>
          <p:cNvPr id="11269" name="Rectangle 4"/>
          <p:cNvSpPr>
            <a:spLocks noChangeArrowheads="1"/>
          </p:cNvSpPr>
          <p:nvPr/>
        </p:nvSpPr>
        <p:spPr bwMode="auto">
          <a:xfrm>
            <a:off x="1447800" y="152400"/>
            <a:ext cx="6400800" cy="12954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tr-T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0962"/>
                                        </p:tgtEl>
                                        <p:attrNameLst>
                                          <p:attrName>style.visibility</p:attrName>
                                        </p:attrNameLst>
                                      </p:cBhvr>
                                      <p:to>
                                        <p:strVal val="visible"/>
                                      </p:to>
                                    </p:set>
                                    <p:animEffect transition="in" filter="wipe(right)">
                                      <p:cBhvr>
                                        <p:cTn id="7" dur="500"/>
                                        <p:tgtEl>
                                          <p:spTgt spid="409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ayt Numarası Yer Tutucusu 4"/>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B24A0C20-3F7B-418F-9D59-49A53D5E4C59}" type="slidenum">
              <a:rPr lang="tr-TR" sz="1400" b="0" smtClean="0">
                <a:solidFill>
                  <a:schemeClr val="bg1"/>
                </a:solidFill>
              </a:rPr>
              <a:pPr/>
              <a:t>11</a:t>
            </a:fld>
            <a:endParaRPr lang="tr-TR" sz="1400" b="0" smtClean="0">
              <a:solidFill>
                <a:schemeClr val="bg1"/>
              </a:solidFill>
            </a:endParaRPr>
          </a:p>
        </p:txBody>
      </p:sp>
      <p:sp>
        <p:nvSpPr>
          <p:cNvPr id="10242" name="Rectangle 2"/>
          <p:cNvSpPr>
            <a:spLocks noGrp="1" noChangeArrowheads="1"/>
          </p:cNvSpPr>
          <p:nvPr>
            <p:ph type="title"/>
          </p:nvPr>
        </p:nvSpPr>
        <p:spPr>
          <a:xfrm>
            <a:off x="685800" y="228600"/>
            <a:ext cx="7772400" cy="838200"/>
          </a:xfrm>
        </p:spPr>
        <p:txBody>
          <a:bodyPr/>
          <a:lstStyle/>
          <a:p>
            <a:pPr eaLnBrk="1" hangingPunct="1">
              <a:defRPr/>
            </a:pPr>
            <a:r>
              <a:rPr lang="tr-TR" sz="3600" b="1" smtClean="0">
                <a:solidFill>
                  <a:srgbClr val="FF0000"/>
                </a:solidFill>
                <a:latin typeface="Times New Roman" pitchFamily="18" charset="0"/>
              </a:rPr>
              <a:t>İHRACAT AŞAMALARI VE İŞLEMLERİ</a:t>
            </a:r>
          </a:p>
        </p:txBody>
      </p:sp>
      <p:sp>
        <p:nvSpPr>
          <p:cNvPr id="12292" name="Rectangle 3"/>
          <p:cNvSpPr>
            <a:spLocks noChangeArrowheads="1"/>
          </p:cNvSpPr>
          <p:nvPr/>
        </p:nvSpPr>
        <p:spPr bwMode="auto">
          <a:xfrm>
            <a:off x="1066800" y="2057400"/>
            <a:ext cx="19812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spcBef>
                <a:spcPct val="0"/>
              </a:spcBef>
            </a:pPr>
            <a:r>
              <a:rPr lang="tr-TR" sz="2400">
                <a:solidFill>
                  <a:schemeClr val="tx1"/>
                </a:solidFill>
              </a:rPr>
              <a:t>İhracatçı</a:t>
            </a:r>
          </a:p>
        </p:txBody>
      </p:sp>
      <p:sp>
        <p:nvSpPr>
          <p:cNvPr id="12293" name="Rectangle 4"/>
          <p:cNvSpPr>
            <a:spLocks noChangeArrowheads="1"/>
          </p:cNvSpPr>
          <p:nvPr/>
        </p:nvSpPr>
        <p:spPr bwMode="auto">
          <a:xfrm>
            <a:off x="381000" y="2971800"/>
            <a:ext cx="3657600" cy="6096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spcBef>
                <a:spcPct val="0"/>
              </a:spcBef>
            </a:pPr>
            <a:r>
              <a:rPr lang="tr-TR" sz="2400">
                <a:solidFill>
                  <a:schemeClr val="tx1"/>
                </a:solidFill>
              </a:rPr>
              <a:t>İhracatçı Birlikleri</a:t>
            </a:r>
          </a:p>
        </p:txBody>
      </p:sp>
      <p:sp>
        <p:nvSpPr>
          <p:cNvPr id="12294" name="Rectangle 5"/>
          <p:cNvSpPr>
            <a:spLocks noChangeArrowheads="1"/>
          </p:cNvSpPr>
          <p:nvPr/>
        </p:nvSpPr>
        <p:spPr bwMode="auto">
          <a:xfrm>
            <a:off x="381000" y="3962400"/>
            <a:ext cx="3657600" cy="7620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spcBef>
                <a:spcPct val="0"/>
              </a:spcBef>
            </a:pPr>
            <a:r>
              <a:rPr lang="tr-TR" sz="2400">
                <a:solidFill>
                  <a:schemeClr val="tx1"/>
                </a:solidFill>
              </a:rPr>
              <a:t>İlgili Olabilecek Kurumlar</a:t>
            </a:r>
          </a:p>
        </p:txBody>
      </p:sp>
      <p:sp>
        <p:nvSpPr>
          <p:cNvPr id="12295" name="Rectangle 6"/>
          <p:cNvSpPr>
            <a:spLocks noChangeArrowheads="1"/>
          </p:cNvSpPr>
          <p:nvPr/>
        </p:nvSpPr>
        <p:spPr bwMode="auto">
          <a:xfrm>
            <a:off x="762000" y="5181600"/>
            <a:ext cx="28956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spcBef>
                <a:spcPct val="0"/>
              </a:spcBef>
            </a:pPr>
            <a:r>
              <a:rPr lang="tr-TR" sz="2400">
                <a:solidFill>
                  <a:schemeClr val="tx1"/>
                </a:solidFill>
              </a:rPr>
              <a:t>Vesaik Hazırlanması</a:t>
            </a:r>
          </a:p>
        </p:txBody>
      </p:sp>
      <p:sp>
        <p:nvSpPr>
          <p:cNvPr id="12296" name="Line 7"/>
          <p:cNvSpPr>
            <a:spLocks noChangeShapeType="1"/>
          </p:cNvSpPr>
          <p:nvPr/>
        </p:nvSpPr>
        <p:spPr bwMode="auto">
          <a:xfrm>
            <a:off x="2057400" y="2590800"/>
            <a:ext cx="0" cy="38100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2297" name="Line 8"/>
          <p:cNvSpPr>
            <a:spLocks noChangeShapeType="1"/>
          </p:cNvSpPr>
          <p:nvPr/>
        </p:nvSpPr>
        <p:spPr bwMode="auto">
          <a:xfrm>
            <a:off x="2057400" y="3581400"/>
            <a:ext cx="0" cy="60960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2298" name="Line 9"/>
          <p:cNvSpPr>
            <a:spLocks noChangeShapeType="1"/>
          </p:cNvSpPr>
          <p:nvPr/>
        </p:nvSpPr>
        <p:spPr bwMode="auto">
          <a:xfrm>
            <a:off x="2057400" y="4648200"/>
            <a:ext cx="0" cy="53340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2299" name="Rectangle 10"/>
          <p:cNvSpPr>
            <a:spLocks noChangeArrowheads="1"/>
          </p:cNvSpPr>
          <p:nvPr/>
        </p:nvSpPr>
        <p:spPr bwMode="auto">
          <a:xfrm>
            <a:off x="5486400" y="2133600"/>
            <a:ext cx="22098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spcBef>
                <a:spcPct val="0"/>
              </a:spcBef>
            </a:pPr>
            <a:r>
              <a:rPr lang="tr-TR" sz="2400">
                <a:solidFill>
                  <a:schemeClr val="tx1"/>
                </a:solidFill>
              </a:rPr>
              <a:t>Gümrük İdaresi</a:t>
            </a:r>
          </a:p>
        </p:txBody>
      </p:sp>
      <p:sp>
        <p:nvSpPr>
          <p:cNvPr id="12300" name="Rectangle 11"/>
          <p:cNvSpPr>
            <a:spLocks noChangeArrowheads="1"/>
          </p:cNvSpPr>
          <p:nvPr/>
        </p:nvSpPr>
        <p:spPr bwMode="auto">
          <a:xfrm>
            <a:off x="5562600" y="3124200"/>
            <a:ext cx="2209800" cy="6096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spcBef>
                <a:spcPct val="0"/>
              </a:spcBef>
            </a:pPr>
            <a:r>
              <a:rPr lang="tr-TR" sz="2400">
                <a:solidFill>
                  <a:schemeClr val="tx1"/>
                </a:solidFill>
              </a:rPr>
              <a:t>Fiili İhracat</a:t>
            </a:r>
          </a:p>
        </p:txBody>
      </p:sp>
      <p:sp>
        <p:nvSpPr>
          <p:cNvPr id="12301" name="Line 14"/>
          <p:cNvSpPr>
            <a:spLocks noChangeShapeType="1"/>
          </p:cNvSpPr>
          <p:nvPr/>
        </p:nvSpPr>
        <p:spPr bwMode="auto">
          <a:xfrm>
            <a:off x="6477000" y="2667000"/>
            <a:ext cx="0" cy="45720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2302" name="Line 17"/>
          <p:cNvSpPr>
            <a:spLocks noChangeShapeType="1"/>
          </p:cNvSpPr>
          <p:nvPr/>
        </p:nvSpPr>
        <p:spPr bwMode="auto">
          <a:xfrm flipH="1">
            <a:off x="3657600" y="2667000"/>
            <a:ext cx="1828800" cy="297180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5C8C64DD-A331-48E8-9C18-FE73AC98113D}" type="slidenum">
              <a:rPr lang="tr-TR" sz="1400" b="0" smtClean="0">
                <a:solidFill>
                  <a:schemeClr val="bg1"/>
                </a:solidFill>
              </a:rPr>
              <a:pPr/>
              <a:t>12</a:t>
            </a:fld>
            <a:endParaRPr lang="tr-TR" sz="1400" b="0" smtClean="0">
              <a:solidFill>
                <a:schemeClr val="bg1"/>
              </a:solidFill>
            </a:endParaRPr>
          </a:p>
        </p:txBody>
      </p:sp>
      <p:sp>
        <p:nvSpPr>
          <p:cNvPr id="12290" name="Rectangle 2"/>
          <p:cNvSpPr>
            <a:spLocks noGrp="1" noChangeArrowheads="1"/>
          </p:cNvSpPr>
          <p:nvPr>
            <p:ph type="title"/>
          </p:nvPr>
        </p:nvSpPr>
        <p:spPr>
          <a:xfrm>
            <a:off x="990600" y="228600"/>
            <a:ext cx="7772400" cy="838200"/>
          </a:xfrm>
        </p:spPr>
        <p:txBody>
          <a:bodyPr/>
          <a:lstStyle/>
          <a:p>
            <a:pPr eaLnBrk="1" hangingPunct="1">
              <a:defRPr/>
            </a:pPr>
            <a:r>
              <a:rPr lang="tr-TR" sz="3600" b="1" smtClean="0">
                <a:solidFill>
                  <a:srgbClr val="FF0000"/>
                </a:solidFill>
                <a:latin typeface="Times New Roman" pitchFamily="18" charset="0"/>
              </a:rPr>
              <a:t>İHRACATTA KULLANILAN BELGELER(1)</a:t>
            </a:r>
          </a:p>
        </p:txBody>
      </p:sp>
      <p:sp>
        <p:nvSpPr>
          <p:cNvPr id="13316" name="Rectangle 3"/>
          <p:cNvSpPr>
            <a:spLocks noGrp="1" noChangeArrowheads="1"/>
          </p:cNvSpPr>
          <p:nvPr>
            <p:ph type="body" idx="1"/>
          </p:nvPr>
        </p:nvSpPr>
        <p:spPr>
          <a:xfrm>
            <a:off x="685800" y="1066800"/>
            <a:ext cx="8153400" cy="5562600"/>
          </a:xfrm>
        </p:spPr>
        <p:txBody>
          <a:bodyPr/>
          <a:lstStyle/>
          <a:p>
            <a:pPr eaLnBrk="1" hangingPunct="1">
              <a:lnSpc>
                <a:spcPct val="120000"/>
              </a:lnSpc>
            </a:pPr>
            <a:endParaRPr lang="tr-TR" sz="3200" b="1" smtClean="0">
              <a:solidFill>
                <a:srgbClr val="FFFF00"/>
              </a:solidFill>
              <a:latin typeface="Times New Roman" pitchFamily="18" charset="0"/>
            </a:endParaRPr>
          </a:p>
          <a:p>
            <a:pPr eaLnBrk="1" hangingPunct="1">
              <a:lnSpc>
                <a:spcPct val="120000"/>
              </a:lnSpc>
            </a:pPr>
            <a:r>
              <a:rPr lang="tr-TR" sz="3600" smtClean="0">
                <a:solidFill>
                  <a:srgbClr val="FF0000"/>
                </a:solidFill>
                <a:latin typeface="Times New Roman" pitchFamily="18" charset="0"/>
              </a:rPr>
              <a:t>Gümrük Beyannamesi: </a:t>
            </a:r>
            <a:r>
              <a:rPr lang="tr-TR" sz="3200" smtClean="0">
                <a:solidFill>
                  <a:srgbClr val="FFFF00"/>
                </a:solidFill>
                <a:latin typeface="Times New Roman" pitchFamily="18" charset="0"/>
              </a:rPr>
              <a:t>İhracatta, gümrük mevzuatı uyarınca doldurularak ilgili ihracatçı birliği tarafından onaylanmasını müteakip gümrük idaresine tevdi edilen belgedir.</a:t>
            </a:r>
          </a:p>
          <a:p>
            <a:pPr eaLnBrk="1" hangingPunct="1">
              <a:lnSpc>
                <a:spcPct val="120000"/>
              </a:lnSpc>
              <a:buFontTx/>
              <a:buNone/>
            </a:pPr>
            <a:endParaRPr lang="tr-TR" sz="3200" smtClean="0">
              <a:solidFill>
                <a:srgbClr val="FFFF00"/>
              </a:solidFill>
              <a:latin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7F6DF6DF-0F19-451E-AFE3-A2535B52462C}" type="slidenum">
              <a:rPr lang="tr-TR" sz="1400" b="0" smtClean="0">
                <a:solidFill>
                  <a:schemeClr val="bg1"/>
                </a:solidFill>
              </a:rPr>
              <a:pPr/>
              <a:t>13</a:t>
            </a:fld>
            <a:endParaRPr lang="tr-TR" sz="1400" b="0" smtClean="0">
              <a:solidFill>
                <a:schemeClr val="bg1"/>
              </a:solidFill>
            </a:endParaRPr>
          </a:p>
        </p:txBody>
      </p:sp>
      <p:sp>
        <p:nvSpPr>
          <p:cNvPr id="41986" name="Rectangle 2050"/>
          <p:cNvSpPr>
            <a:spLocks noGrp="1" noChangeArrowheads="1"/>
          </p:cNvSpPr>
          <p:nvPr>
            <p:ph type="title"/>
          </p:nvPr>
        </p:nvSpPr>
        <p:spPr>
          <a:xfrm>
            <a:off x="990600" y="228600"/>
            <a:ext cx="7772400" cy="838200"/>
          </a:xfrm>
        </p:spPr>
        <p:txBody>
          <a:bodyPr/>
          <a:lstStyle/>
          <a:p>
            <a:pPr eaLnBrk="1" hangingPunct="1">
              <a:defRPr/>
            </a:pPr>
            <a:r>
              <a:rPr lang="tr-TR" sz="3600" b="1" smtClean="0">
                <a:solidFill>
                  <a:srgbClr val="FF0000"/>
                </a:solidFill>
                <a:latin typeface="Times New Roman" pitchFamily="18" charset="0"/>
              </a:rPr>
              <a:t>İHRACATTA KULLANILAN BELGELER(2)</a:t>
            </a:r>
          </a:p>
        </p:txBody>
      </p:sp>
      <p:sp>
        <p:nvSpPr>
          <p:cNvPr id="14340" name="Rectangle 2051"/>
          <p:cNvSpPr>
            <a:spLocks noGrp="1" noChangeArrowheads="1"/>
          </p:cNvSpPr>
          <p:nvPr>
            <p:ph type="body" idx="1"/>
          </p:nvPr>
        </p:nvSpPr>
        <p:spPr>
          <a:xfrm>
            <a:off x="685800" y="1066800"/>
            <a:ext cx="8229600" cy="5562600"/>
          </a:xfrm>
        </p:spPr>
        <p:txBody>
          <a:bodyPr/>
          <a:lstStyle/>
          <a:p>
            <a:pPr eaLnBrk="1" hangingPunct="1">
              <a:lnSpc>
                <a:spcPct val="120000"/>
              </a:lnSpc>
              <a:buFontTx/>
              <a:buNone/>
            </a:pPr>
            <a:endParaRPr lang="tr-TR" sz="3200" b="1" smtClean="0">
              <a:solidFill>
                <a:srgbClr val="FFFF00"/>
              </a:solidFill>
              <a:latin typeface="Times New Roman" pitchFamily="18" charset="0"/>
            </a:endParaRPr>
          </a:p>
          <a:p>
            <a:pPr eaLnBrk="1" hangingPunct="1">
              <a:lnSpc>
                <a:spcPct val="120000"/>
              </a:lnSpc>
            </a:pPr>
            <a:r>
              <a:rPr lang="tr-TR" sz="3600" smtClean="0">
                <a:solidFill>
                  <a:srgbClr val="FF0000"/>
                </a:solidFill>
                <a:latin typeface="Times New Roman" pitchFamily="18" charset="0"/>
              </a:rPr>
              <a:t>Fatura:</a:t>
            </a:r>
            <a:r>
              <a:rPr lang="tr-TR" sz="3200" smtClean="0">
                <a:solidFill>
                  <a:srgbClr val="FFFF00"/>
                </a:solidFill>
                <a:latin typeface="Times New Roman" pitchFamily="18" charset="0"/>
              </a:rPr>
              <a:t> Siparişe, proforma faturaya veya       anlaşmaya dayanılarak satıcı tarafından düzenlenen, mal veya hizmetin satıldığını kanıtlayan belgedir.</a:t>
            </a:r>
          </a:p>
          <a:p>
            <a:pPr eaLnBrk="1" hangingPunct="1">
              <a:lnSpc>
                <a:spcPct val="120000"/>
              </a:lnSpc>
            </a:pPr>
            <a:endParaRPr lang="tr-TR" sz="3200" smtClean="0">
              <a:solidFill>
                <a:srgbClr val="FFFF00"/>
              </a:solidFill>
              <a:latin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ayt Numarası Yer Tutucusu 3"/>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2D3F58B2-50A1-4299-A17E-5444F00B6942}" type="slidenum">
              <a:rPr lang="tr-TR" sz="1400" b="0" smtClean="0">
                <a:solidFill>
                  <a:schemeClr val="bg1"/>
                </a:solidFill>
              </a:rPr>
              <a:pPr/>
              <a:t>14</a:t>
            </a:fld>
            <a:endParaRPr lang="tr-TR" sz="1400" b="0" smtClean="0">
              <a:solidFill>
                <a:schemeClr val="bg1"/>
              </a:solidFill>
            </a:endParaRPr>
          </a:p>
        </p:txBody>
      </p:sp>
      <p:sp>
        <p:nvSpPr>
          <p:cNvPr id="44034" name="Text Box 2"/>
          <p:cNvSpPr txBox="1">
            <a:spLocks noChangeArrowheads="1"/>
          </p:cNvSpPr>
          <p:nvPr/>
        </p:nvSpPr>
        <p:spPr bwMode="auto">
          <a:xfrm>
            <a:off x="152400" y="1028700"/>
            <a:ext cx="8839200" cy="621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pPr algn="just">
              <a:spcBef>
                <a:spcPct val="0"/>
              </a:spcBef>
            </a:pPr>
            <a:endParaRPr lang="tr-TR" sz="1600" b="0">
              <a:solidFill>
                <a:schemeClr val="tx1"/>
              </a:solidFill>
            </a:endParaRPr>
          </a:p>
          <a:p>
            <a:pPr algn="just">
              <a:spcBef>
                <a:spcPct val="0"/>
              </a:spcBef>
            </a:pPr>
            <a:r>
              <a:rPr lang="tr-TR" sz="1600" b="0">
                <a:solidFill>
                  <a:schemeClr val="tx1"/>
                </a:solidFill>
              </a:rPr>
              <a:t>	</a:t>
            </a:r>
            <a:endParaRPr lang="tr-TR" sz="1700" b="0">
              <a:solidFill>
                <a:schemeClr val="tx1"/>
              </a:solidFill>
              <a:latin typeface="Arial" charset="0"/>
            </a:endParaRPr>
          </a:p>
          <a:p>
            <a:pPr algn="just">
              <a:spcBef>
                <a:spcPct val="0"/>
              </a:spcBef>
              <a:buClr>
                <a:schemeClr val="hlink"/>
              </a:buClr>
              <a:buFont typeface="Wingdings" pitchFamily="2" charset="2"/>
              <a:buChar char="Ø"/>
            </a:pPr>
            <a:r>
              <a:rPr lang="tr-TR" sz="1700" b="0">
                <a:solidFill>
                  <a:schemeClr val="tx1"/>
                </a:solidFill>
                <a:latin typeface="Arial" charset="0"/>
              </a:rPr>
              <a:t> </a:t>
            </a:r>
            <a:r>
              <a:rPr lang="tr-TR" sz="2000" b="0">
                <a:solidFill>
                  <a:srgbClr val="FFFF00"/>
                </a:solidFill>
              </a:rPr>
              <a:t>İHRACI ZORUNLU STANDARDA TABİ MALLARDA</a:t>
            </a:r>
            <a:r>
              <a:rPr lang="tr-TR" sz="2000" b="0">
                <a:solidFill>
                  <a:schemeClr val="tx1"/>
                </a:solidFill>
              </a:rPr>
              <a:t> </a:t>
            </a:r>
            <a:r>
              <a:rPr lang="tr-TR" sz="2000" b="0"/>
              <a:t>STANDART KONTROL BELGESİ</a:t>
            </a:r>
          </a:p>
          <a:p>
            <a:pPr algn="just">
              <a:spcBef>
                <a:spcPct val="0"/>
              </a:spcBef>
              <a:buClr>
                <a:schemeClr val="hlink"/>
              </a:buClr>
              <a:buFont typeface="Wingdings" pitchFamily="2" charset="2"/>
              <a:buNone/>
            </a:pPr>
            <a:endParaRPr lang="tr-TR" sz="2000" b="0"/>
          </a:p>
          <a:p>
            <a:pPr algn="just">
              <a:spcBef>
                <a:spcPct val="0"/>
              </a:spcBef>
              <a:buClr>
                <a:schemeClr val="hlink"/>
              </a:buClr>
              <a:buFont typeface="Wingdings" pitchFamily="2" charset="2"/>
              <a:buChar char="Ø"/>
            </a:pPr>
            <a:r>
              <a:rPr lang="tr-TR" sz="2000" b="0">
                <a:solidFill>
                  <a:schemeClr val="tx1"/>
                </a:solidFill>
              </a:rPr>
              <a:t> </a:t>
            </a:r>
            <a:r>
              <a:rPr lang="tr-TR" sz="2000" b="0">
                <a:solidFill>
                  <a:srgbClr val="FFFF00"/>
                </a:solidFill>
              </a:rPr>
              <a:t>KIYMETLİ EŞYA VE/VEYA TARİHİ ESER OLABİLECEK NİTELİKTEKI ÜRÜNLERIN İHRACINDA</a:t>
            </a:r>
            <a:r>
              <a:rPr lang="tr-TR" sz="2000" b="0">
                <a:solidFill>
                  <a:schemeClr val="tx1"/>
                </a:solidFill>
              </a:rPr>
              <a:t> </a:t>
            </a:r>
            <a:r>
              <a:rPr lang="tr-TR" sz="2000" b="0"/>
              <a:t>ANALİZ RAPORU</a:t>
            </a:r>
          </a:p>
          <a:p>
            <a:pPr algn="just">
              <a:spcBef>
                <a:spcPct val="0"/>
              </a:spcBef>
              <a:buClr>
                <a:schemeClr val="hlink"/>
              </a:buClr>
              <a:buFont typeface="Wingdings" pitchFamily="2" charset="2"/>
              <a:buChar char="Ø"/>
            </a:pPr>
            <a:endParaRPr lang="tr-TR" sz="2000" b="0">
              <a:solidFill>
                <a:schemeClr val="tx1"/>
              </a:solidFill>
            </a:endParaRPr>
          </a:p>
          <a:p>
            <a:pPr algn="just">
              <a:spcBef>
                <a:spcPct val="0"/>
              </a:spcBef>
              <a:buClr>
                <a:schemeClr val="hlink"/>
              </a:buClr>
              <a:buFont typeface="Wingdings" pitchFamily="2" charset="2"/>
              <a:buChar char="Ø"/>
            </a:pPr>
            <a:r>
              <a:rPr lang="tr-TR" sz="2000" b="0">
                <a:solidFill>
                  <a:schemeClr val="tx1"/>
                </a:solidFill>
              </a:rPr>
              <a:t> </a:t>
            </a:r>
            <a:r>
              <a:rPr lang="tr-TR" sz="2000" b="0">
                <a:solidFill>
                  <a:srgbClr val="FFFF00"/>
                </a:solidFill>
              </a:rPr>
              <a:t>TARIM ÜRÜNLERI İHRACINDA</a:t>
            </a:r>
            <a:r>
              <a:rPr lang="tr-TR" sz="2000" b="0">
                <a:solidFill>
                  <a:schemeClr val="tx1"/>
                </a:solidFill>
              </a:rPr>
              <a:t> </a:t>
            </a:r>
            <a:r>
              <a:rPr lang="tr-TR" sz="2000" b="0"/>
              <a:t>BİTKİ SAĞLIK SERTİFİKASI VE BORSA TESCİL BEYANNAMESİ</a:t>
            </a:r>
          </a:p>
          <a:p>
            <a:pPr algn="just">
              <a:spcBef>
                <a:spcPct val="0"/>
              </a:spcBef>
              <a:buClr>
                <a:schemeClr val="hlink"/>
              </a:buClr>
              <a:buFont typeface="Wingdings" pitchFamily="2" charset="2"/>
              <a:buChar char="Ø"/>
            </a:pPr>
            <a:endParaRPr lang="tr-TR" sz="2000" b="0"/>
          </a:p>
          <a:p>
            <a:pPr algn="just">
              <a:spcBef>
                <a:spcPct val="0"/>
              </a:spcBef>
              <a:buClr>
                <a:schemeClr val="hlink"/>
              </a:buClr>
              <a:buFont typeface="Wingdings" pitchFamily="2" charset="2"/>
              <a:buChar char="Ø"/>
            </a:pPr>
            <a:r>
              <a:rPr lang="tr-TR" sz="2000" b="0">
                <a:solidFill>
                  <a:schemeClr val="tx1"/>
                </a:solidFill>
              </a:rPr>
              <a:t> </a:t>
            </a:r>
            <a:r>
              <a:rPr lang="tr-TR" sz="2000" b="0">
                <a:solidFill>
                  <a:srgbClr val="FFFF00"/>
                </a:solidFill>
              </a:rPr>
              <a:t>HAYVANSAL ÜRÜN İHRACATINDA</a:t>
            </a:r>
            <a:r>
              <a:rPr lang="tr-TR" sz="2000" b="0">
                <a:solidFill>
                  <a:schemeClr val="tx1"/>
                </a:solidFill>
              </a:rPr>
              <a:t> </a:t>
            </a:r>
            <a:r>
              <a:rPr lang="tr-TR" sz="2000" b="0"/>
              <a:t>HAYVANLARIN ORİJİN VE VETERİNER SAĞLIK SERTİFİKASI,</a:t>
            </a:r>
            <a:r>
              <a:rPr lang="tr-TR" sz="2000" b="0">
                <a:solidFill>
                  <a:schemeClr val="tx1"/>
                </a:solidFill>
              </a:rPr>
              <a:t> </a:t>
            </a:r>
            <a:r>
              <a:rPr lang="tr-TR" sz="2000" b="0">
                <a:solidFill>
                  <a:srgbClr val="FFFF00"/>
                </a:solidFill>
              </a:rPr>
              <a:t>HAYVANSAL ÜRÜNLER MADDELER İÇİN</a:t>
            </a:r>
            <a:r>
              <a:rPr lang="tr-TR" sz="2000" b="0">
                <a:solidFill>
                  <a:schemeClr val="tx1"/>
                </a:solidFill>
              </a:rPr>
              <a:t> </a:t>
            </a:r>
            <a:r>
              <a:rPr lang="tr-TR" sz="2000" b="0"/>
              <a:t>VETERİNER ŞAHADETNAMESİ,</a:t>
            </a:r>
            <a:r>
              <a:rPr lang="tr-TR" sz="2000" b="0">
                <a:solidFill>
                  <a:schemeClr val="tx1"/>
                </a:solidFill>
              </a:rPr>
              <a:t> </a:t>
            </a:r>
          </a:p>
          <a:p>
            <a:pPr algn="just">
              <a:spcBef>
                <a:spcPct val="0"/>
              </a:spcBef>
              <a:buClr>
                <a:schemeClr val="hlink"/>
              </a:buClr>
              <a:buFont typeface="Wingdings" pitchFamily="2" charset="2"/>
              <a:buChar char="Ø"/>
            </a:pPr>
            <a:endParaRPr lang="tr-TR" sz="2000" b="0">
              <a:solidFill>
                <a:schemeClr val="tx1"/>
              </a:solidFill>
            </a:endParaRPr>
          </a:p>
          <a:p>
            <a:pPr algn="just">
              <a:spcBef>
                <a:spcPct val="0"/>
              </a:spcBef>
              <a:buClr>
                <a:schemeClr val="hlink"/>
              </a:buClr>
              <a:buFont typeface="Wingdings" pitchFamily="2" charset="2"/>
              <a:buChar char="Ø"/>
            </a:pPr>
            <a:r>
              <a:rPr lang="tr-TR" sz="2000" b="0">
                <a:solidFill>
                  <a:schemeClr val="tx1"/>
                </a:solidFill>
              </a:rPr>
              <a:t> </a:t>
            </a:r>
            <a:r>
              <a:rPr lang="tr-TR" sz="2000" b="0">
                <a:solidFill>
                  <a:srgbClr val="FFFF00"/>
                </a:solidFill>
              </a:rPr>
              <a:t>ORMAN VE TEKEL ÜRÜNLERİ İÇİN</a:t>
            </a:r>
            <a:r>
              <a:rPr lang="tr-TR" sz="2000" b="0">
                <a:solidFill>
                  <a:schemeClr val="tx1"/>
                </a:solidFill>
              </a:rPr>
              <a:t> </a:t>
            </a:r>
            <a:r>
              <a:rPr lang="tr-TR" sz="2000" b="0">
                <a:solidFill>
                  <a:srgbClr val="FFFF00"/>
                </a:solidFill>
              </a:rPr>
              <a:t>NAKLİYE TEZKERESİ</a:t>
            </a:r>
          </a:p>
          <a:p>
            <a:pPr algn="just">
              <a:spcBef>
                <a:spcPct val="0"/>
              </a:spcBef>
              <a:buClr>
                <a:schemeClr val="hlink"/>
              </a:buClr>
              <a:buFont typeface="Wingdings" pitchFamily="2" charset="2"/>
              <a:buNone/>
            </a:pPr>
            <a:r>
              <a:rPr lang="tr-TR" sz="2000" b="0">
                <a:solidFill>
                  <a:srgbClr val="FFFF00"/>
                </a:solidFill>
              </a:rPr>
              <a:t>GİBİ BELGELER,</a:t>
            </a:r>
          </a:p>
          <a:p>
            <a:pPr algn="just">
              <a:spcBef>
                <a:spcPct val="0"/>
              </a:spcBef>
              <a:buClr>
                <a:schemeClr val="hlink"/>
              </a:buClr>
              <a:buFont typeface="Wingdings" pitchFamily="2" charset="2"/>
              <a:buNone/>
            </a:pPr>
            <a:endParaRPr lang="tr-TR" sz="2000" b="0">
              <a:solidFill>
                <a:srgbClr val="FFFF00"/>
              </a:solidFill>
            </a:endParaRPr>
          </a:p>
          <a:p>
            <a:pPr algn="just">
              <a:spcBef>
                <a:spcPct val="0"/>
              </a:spcBef>
              <a:buClr>
                <a:schemeClr val="hlink"/>
              </a:buClr>
              <a:buFont typeface="Wingdings" pitchFamily="2" charset="2"/>
              <a:buNone/>
            </a:pPr>
            <a:r>
              <a:rPr lang="tr-TR" sz="2000" b="0">
                <a:solidFill>
                  <a:schemeClr val="tx1"/>
                </a:solidFill>
              </a:rPr>
              <a:t> </a:t>
            </a:r>
            <a:r>
              <a:rPr lang="tr-TR" sz="2000" b="0">
                <a:solidFill>
                  <a:srgbClr val="FFFF00"/>
                </a:solidFill>
              </a:rPr>
              <a:t>İHRACATTA KULLANILAN DİĞER BELGELER ARASINDADIR.</a:t>
            </a:r>
          </a:p>
          <a:p>
            <a:pPr algn="just"/>
            <a:endParaRPr lang="tr-TR" sz="2000" b="0">
              <a:solidFill>
                <a:srgbClr val="FFFF00"/>
              </a:solidFill>
            </a:endParaRPr>
          </a:p>
        </p:txBody>
      </p:sp>
      <p:sp>
        <p:nvSpPr>
          <p:cNvPr id="44035" name="Rectangle 3"/>
          <p:cNvSpPr>
            <a:spLocks noChangeArrowheads="1"/>
          </p:cNvSpPr>
          <p:nvPr/>
        </p:nvSpPr>
        <p:spPr bwMode="auto">
          <a:xfrm>
            <a:off x="152400" y="249238"/>
            <a:ext cx="99631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0"/>
              </a:spcBef>
              <a:defRPr/>
            </a:pPr>
            <a:r>
              <a:rPr lang="tr-TR" dirty="0">
                <a:effectLst>
                  <a:outerShdw blurRad="38100" dist="38100" dir="2700000" algn="tl">
                    <a:srgbClr val="000000"/>
                  </a:outerShdw>
                </a:effectLst>
              </a:rPr>
              <a:t>İHRACATTA KULLANILAN </a:t>
            </a:r>
          </a:p>
          <a:p>
            <a:pPr eaLnBrk="1" hangingPunct="1">
              <a:spcBef>
                <a:spcPct val="0"/>
              </a:spcBef>
              <a:defRPr/>
            </a:pPr>
            <a:r>
              <a:rPr lang="tr-TR" dirty="0">
                <a:effectLst>
                  <a:outerShdw blurRad="38100" dist="38100" dir="2700000" algn="tl">
                    <a:srgbClr val="000000"/>
                  </a:outerShdw>
                </a:effectLst>
              </a:rPr>
              <a:t>BELGELER(3)</a:t>
            </a:r>
          </a:p>
        </p:txBody>
      </p:sp>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p:cTn id="7" dur="1000" fill="hold"/>
                                        <p:tgtEl>
                                          <p:spTgt spid="44034"/>
                                        </p:tgtEl>
                                        <p:attrNameLst>
                                          <p:attrName>ppt_w</p:attrName>
                                        </p:attrNameLst>
                                      </p:cBhvr>
                                      <p:tavLst>
                                        <p:tav tm="0">
                                          <p:val>
                                            <p:fltVal val="0"/>
                                          </p:val>
                                        </p:tav>
                                        <p:tav tm="100000">
                                          <p:val>
                                            <p:strVal val="#ppt_w"/>
                                          </p:val>
                                        </p:tav>
                                      </p:tavLst>
                                    </p:anim>
                                    <p:anim calcmode="lin" valueType="num">
                                      <p:cBhvr>
                                        <p:cTn id="8" dur="1000" fill="hold"/>
                                        <p:tgtEl>
                                          <p:spTgt spid="44034"/>
                                        </p:tgtEl>
                                        <p:attrNameLst>
                                          <p:attrName>ppt_h</p:attrName>
                                        </p:attrNameLst>
                                      </p:cBhvr>
                                      <p:tavLst>
                                        <p:tav tm="0">
                                          <p:val>
                                            <p:fltVal val="0"/>
                                          </p:val>
                                        </p:tav>
                                        <p:tav tm="100000">
                                          <p:val>
                                            <p:strVal val="#ppt_h"/>
                                          </p:val>
                                        </p:tav>
                                      </p:tavLst>
                                    </p:anim>
                                    <p:anim calcmode="lin" valueType="num">
                                      <p:cBhvr>
                                        <p:cTn id="9" dur="1000" fill="hold"/>
                                        <p:tgtEl>
                                          <p:spTgt spid="4403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403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İçerik Yer Tutucusu 2"/>
          <p:cNvSpPr>
            <a:spLocks noGrp="1"/>
          </p:cNvSpPr>
          <p:nvPr>
            <p:ph idx="1"/>
          </p:nvPr>
        </p:nvSpPr>
        <p:spPr>
          <a:xfrm>
            <a:off x="684213" y="1557338"/>
            <a:ext cx="7772400" cy="4608512"/>
          </a:xfrm>
        </p:spPr>
        <p:txBody>
          <a:bodyPr/>
          <a:lstStyle/>
          <a:p>
            <a:pPr>
              <a:lnSpc>
                <a:spcPct val="190000"/>
              </a:lnSpc>
            </a:pPr>
            <a:r>
              <a:rPr lang="tr-TR" sz="1800" u="sng" smtClean="0">
                <a:solidFill>
                  <a:srgbClr val="FFFF00"/>
                </a:solidFill>
                <a:latin typeface="Times New Roman" pitchFamily="18" charset="0"/>
              </a:rPr>
              <a:t>ATR Dolaşım Sertifikası</a:t>
            </a:r>
            <a:r>
              <a:rPr lang="tr-TR" sz="1800" smtClean="0">
                <a:solidFill>
                  <a:srgbClr val="FFFF00"/>
                </a:solidFill>
                <a:latin typeface="Times New Roman" pitchFamily="18" charset="0"/>
              </a:rPr>
              <a:t>: Sanayi ürünleri ve işlenmiş tarım ürünlerinin AT’a ihracatında.</a:t>
            </a:r>
          </a:p>
          <a:p>
            <a:pPr>
              <a:lnSpc>
                <a:spcPct val="190000"/>
              </a:lnSpc>
            </a:pPr>
            <a:r>
              <a:rPr lang="tr-TR" sz="1800" u="sng" smtClean="0">
                <a:solidFill>
                  <a:srgbClr val="FFFF00"/>
                </a:solidFill>
                <a:latin typeface="Times New Roman" pitchFamily="18" charset="0"/>
              </a:rPr>
              <a:t>EUR-1 Dolaşım Sertifikası veya Fatura Beyanı</a:t>
            </a:r>
            <a:r>
              <a:rPr lang="tr-TR" sz="1800" smtClean="0">
                <a:solidFill>
                  <a:srgbClr val="FFFF00"/>
                </a:solidFill>
                <a:latin typeface="Times New Roman" pitchFamily="18" charset="0"/>
              </a:rPr>
              <a:t>:</a:t>
            </a:r>
          </a:p>
          <a:p>
            <a:pPr>
              <a:lnSpc>
                <a:spcPct val="190000"/>
              </a:lnSpc>
              <a:buFontTx/>
              <a:buChar char="-"/>
            </a:pPr>
            <a:r>
              <a:rPr lang="tr-TR" sz="1800" smtClean="0">
                <a:solidFill>
                  <a:srgbClr val="FFFF00"/>
                </a:solidFill>
                <a:latin typeface="Times New Roman" pitchFamily="18" charset="0"/>
              </a:rPr>
              <a:t>Tarım ürünlerinin ve AKÇT ürünlerinin AT’a ihracatında,</a:t>
            </a:r>
          </a:p>
          <a:p>
            <a:pPr>
              <a:lnSpc>
                <a:spcPct val="190000"/>
              </a:lnSpc>
              <a:buFontTx/>
              <a:buChar char="-"/>
            </a:pPr>
            <a:r>
              <a:rPr lang="tr-TR" sz="1800" smtClean="0">
                <a:solidFill>
                  <a:srgbClr val="FFFF00"/>
                </a:solidFill>
                <a:latin typeface="Times New Roman" pitchFamily="18" charset="0"/>
              </a:rPr>
              <a:t>STA imzalanan ülkelere, bu Anlaşma kapsamı ürünlerin ihracatında,</a:t>
            </a:r>
          </a:p>
          <a:p>
            <a:pPr>
              <a:lnSpc>
                <a:spcPct val="190000"/>
              </a:lnSpc>
              <a:buFontTx/>
              <a:buChar char="-"/>
            </a:pPr>
            <a:r>
              <a:rPr lang="tr-TR" sz="1800" smtClean="0">
                <a:solidFill>
                  <a:srgbClr val="FFFF00"/>
                </a:solidFill>
                <a:latin typeface="Times New Roman" pitchFamily="18" charset="0"/>
              </a:rPr>
              <a:t>PAMK’a taraf ülkelere ilgili ürünlerin ihracatında.</a:t>
            </a:r>
          </a:p>
          <a:p>
            <a:pPr>
              <a:lnSpc>
                <a:spcPct val="190000"/>
              </a:lnSpc>
            </a:pPr>
            <a:r>
              <a:rPr lang="tr-TR" sz="1800" u="sng" smtClean="0">
                <a:solidFill>
                  <a:srgbClr val="FFFF00"/>
                </a:solidFill>
                <a:latin typeface="Times New Roman" pitchFamily="18" charset="0"/>
              </a:rPr>
              <a:t>EUR-MED Dolaşım Sertifikası veya EUR-MED Fatura Beyanı</a:t>
            </a:r>
            <a:r>
              <a:rPr lang="tr-TR" sz="1800" smtClean="0">
                <a:solidFill>
                  <a:srgbClr val="FFFF00"/>
                </a:solidFill>
                <a:latin typeface="Times New Roman" pitchFamily="18" charset="0"/>
              </a:rPr>
              <a:t>:</a:t>
            </a:r>
          </a:p>
          <a:p>
            <a:pPr>
              <a:lnSpc>
                <a:spcPct val="190000"/>
              </a:lnSpc>
              <a:buFontTx/>
              <a:buChar char="-"/>
            </a:pPr>
            <a:r>
              <a:rPr lang="tr-TR" sz="1800" smtClean="0">
                <a:solidFill>
                  <a:srgbClr val="FFFF00"/>
                </a:solidFill>
                <a:latin typeface="Times New Roman" pitchFamily="18" charset="0"/>
              </a:rPr>
              <a:t>PAAMK’a taraf ülkelere ilgili ürünlerin ihracatında.</a:t>
            </a:r>
          </a:p>
          <a:p>
            <a:endParaRPr lang="tr-TR" sz="600" smtClean="0"/>
          </a:p>
        </p:txBody>
      </p:sp>
      <p:sp>
        <p:nvSpPr>
          <p:cNvPr id="5" name="Rectangle 2"/>
          <p:cNvSpPr>
            <a:spLocks noGrp="1" noChangeArrowheads="1"/>
          </p:cNvSpPr>
          <p:nvPr>
            <p:ph type="title"/>
          </p:nvPr>
        </p:nvSpPr>
        <p:spPr>
          <a:xfrm>
            <a:off x="304800" y="304800"/>
            <a:ext cx="8610600" cy="1143000"/>
          </a:xfrm>
        </p:spPr>
        <p:txBody>
          <a:bodyPr/>
          <a:lstStyle/>
          <a:p>
            <a:pPr eaLnBrk="1" hangingPunct="1">
              <a:defRPr/>
            </a:pPr>
            <a:r>
              <a:rPr lang="tr-TR" sz="3600" b="1" dirty="0" smtClean="0">
                <a:solidFill>
                  <a:srgbClr val="FF0000"/>
                </a:solidFill>
                <a:latin typeface="Times New Roman" pitchFamily="18" charset="0"/>
              </a:rPr>
              <a:t>TERCİHLİ TİCARETTEN YARARLANMA</a:t>
            </a:r>
          </a:p>
        </p:txBody>
      </p:sp>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DC8C5951-8060-4D32-A899-FEE77B846089}" type="slidenum">
              <a:rPr lang="tr-TR" sz="1400" b="0" smtClean="0">
                <a:solidFill>
                  <a:schemeClr val="bg1"/>
                </a:solidFill>
              </a:rPr>
              <a:pPr/>
              <a:t>16</a:t>
            </a:fld>
            <a:endParaRPr lang="tr-TR" sz="1400" b="0" smtClean="0">
              <a:solidFill>
                <a:schemeClr val="bg1"/>
              </a:solidFill>
            </a:endParaRPr>
          </a:p>
        </p:txBody>
      </p:sp>
      <p:sp>
        <p:nvSpPr>
          <p:cNvPr id="13314" name="Rectangle 2"/>
          <p:cNvSpPr>
            <a:spLocks noGrp="1" noChangeArrowheads="1"/>
          </p:cNvSpPr>
          <p:nvPr>
            <p:ph type="title"/>
          </p:nvPr>
        </p:nvSpPr>
        <p:spPr>
          <a:xfrm>
            <a:off x="304800" y="304800"/>
            <a:ext cx="8610600" cy="1143000"/>
          </a:xfrm>
        </p:spPr>
        <p:txBody>
          <a:bodyPr/>
          <a:lstStyle/>
          <a:p>
            <a:pPr eaLnBrk="1" hangingPunct="1">
              <a:defRPr/>
            </a:pPr>
            <a:r>
              <a:rPr lang="tr-TR" sz="3600" b="1" dirty="0" smtClean="0">
                <a:solidFill>
                  <a:srgbClr val="FF0000"/>
                </a:solidFill>
                <a:latin typeface="Times New Roman" pitchFamily="18" charset="0"/>
              </a:rPr>
              <a:t>TERCİHLİ TİCARETTEN YARARLANMA</a:t>
            </a:r>
          </a:p>
        </p:txBody>
      </p:sp>
      <p:sp>
        <p:nvSpPr>
          <p:cNvPr id="17412" name="Rectangle 3"/>
          <p:cNvSpPr>
            <a:spLocks noGrp="1" noChangeArrowheads="1"/>
          </p:cNvSpPr>
          <p:nvPr>
            <p:ph type="body" idx="1"/>
          </p:nvPr>
        </p:nvSpPr>
        <p:spPr>
          <a:xfrm>
            <a:off x="457200" y="1600200"/>
            <a:ext cx="8610600" cy="4953000"/>
          </a:xfrm>
        </p:spPr>
        <p:txBody>
          <a:bodyPr/>
          <a:lstStyle/>
          <a:p>
            <a:pPr eaLnBrk="1" hangingPunct="1">
              <a:lnSpc>
                <a:spcPct val="190000"/>
              </a:lnSpc>
              <a:defRPr/>
            </a:pPr>
            <a:r>
              <a:rPr lang="tr-TR" sz="2800" dirty="0" smtClean="0">
                <a:solidFill>
                  <a:srgbClr val="FFFF00"/>
                </a:solidFill>
                <a:latin typeface="Times New Roman" pitchFamily="18" charset="0"/>
              </a:rPr>
              <a:t>Menşe Şahadetnamesi</a:t>
            </a:r>
          </a:p>
          <a:p>
            <a:pPr marL="0" indent="0" eaLnBrk="1" hangingPunct="1">
              <a:lnSpc>
                <a:spcPct val="190000"/>
              </a:lnSpc>
              <a:buFontTx/>
              <a:buNone/>
              <a:defRPr/>
            </a:pPr>
            <a:r>
              <a:rPr lang="tr-TR" sz="1600" dirty="0" smtClean="0"/>
              <a:t>- Menşe Şahadetnamesi, ihraç konusu eşyanın Akit ülke menşeli olduğunu veya gördüğü değişiklik ve işlemler dolayısıyla o ülke menşeli sayılması gerektiğini bildirir belgedir.</a:t>
            </a:r>
            <a:r>
              <a:rPr lang="tr-TR" sz="2800" dirty="0" smtClean="0"/>
              <a:t/>
            </a:r>
            <a:br>
              <a:rPr lang="tr-TR" sz="2800" dirty="0" smtClean="0"/>
            </a:br>
            <a:r>
              <a:rPr lang="tr-TR" sz="2800" dirty="0" smtClean="0">
                <a:solidFill>
                  <a:srgbClr val="FFFF00"/>
                </a:solidFill>
                <a:latin typeface="Times New Roman" pitchFamily="18" charset="0"/>
              </a:rPr>
              <a:t>Özel Menşe Şahadetnamesi (Form A)</a:t>
            </a:r>
          </a:p>
          <a:p>
            <a:pPr marL="0" indent="0" algn="just" eaLnBrk="1" hangingPunct="1">
              <a:lnSpc>
                <a:spcPct val="190000"/>
              </a:lnSpc>
              <a:buFontTx/>
              <a:buNone/>
              <a:defRPr/>
            </a:pPr>
            <a:r>
              <a:rPr lang="tr-TR" sz="1600" dirty="0" smtClean="0"/>
              <a:t>- Form A Belgesi </a:t>
            </a:r>
            <a:r>
              <a:rPr lang="tr-TR" sz="1600" dirty="0" err="1" smtClean="0"/>
              <a:t>Genelleştirimiş</a:t>
            </a:r>
            <a:r>
              <a:rPr lang="tr-TR" sz="1600" dirty="0" smtClean="0"/>
              <a:t> Tercihler Sistemi(GTS) çerçevesinde tercihli rejimden faydalanması talep edilen eşyanın GTS ülkesi menşeli olduğunun ispatı için kullanılan bir belgedir. Yani eşyanın tercihli menşe statüsünü gösterir. </a:t>
            </a:r>
          </a:p>
          <a:p>
            <a:pPr eaLnBrk="1" hangingPunct="1">
              <a:lnSpc>
                <a:spcPct val="190000"/>
              </a:lnSpc>
              <a:defRPr/>
            </a:pPr>
            <a:endParaRPr lang="tr-TR" sz="2800" dirty="0" smtClean="0">
              <a:solidFill>
                <a:srgbClr val="FFFF00"/>
              </a:solidFill>
              <a:latin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3F4E0B7D-A458-43E2-9B03-50966638A4B8}" type="slidenum">
              <a:rPr lang="tr-TR" sz="1400" b="0" smtClean="0">
                <a:solidFill>
                  <a:schemeClr val="bg1"/>
                </a:solidFill>
              </a:rPr>
              <a:pPr/>
              <a:t>17</a:t>
            </a:fld>
            <a:endParaRPr lang="tr-TR" sz="1400" b="0" smtClean="0">
              <a:solidFill>
                <a:schemeClr val="bg1"/>
              </a:solidFill>
            </a:endParaRPr>
          </a:p>
        </p:txBody>
      </p:sp>
      <p:sp>
        <p:nvSpPr>
          <p:cNvPr id="14338" name="Rectangle 2"/>
          <p:cNvSpPr>
            <a:spLocks noGrp="1" noChangeArrowheads="1"/>
          </p:cNvSpPr>
          <p:nvPr>
            <p:ph type="title"/>
          </p:nvPr>
        </p:nvSpPr>
        <p:spPr>
          <a:xfrm>
            <a:off x="685800" y="609600"/>
            <a:ext cx="8153400" cy="1143000"/>
          </a:xfrm>
        </p:spPr>
        <p:txBody>
          <a:bodyPr/>
          <a:lstStyle/>
          <a:p>
            <a:pPr eaLnBrk="1" hangingPunct="1">
              <a:defRPr/>
            </a:pPr>
            <a:r>
              <a:rPr lang="tr-TR" sz="3600" b="1" smtClean="0">
                <a:solidFill>
                  <a:srgbClr val="FF0000"/>
                </a:solidFill>
                <a:latin typeface="Times New Roman" pitchFamily="18" charset="0"/>
              </a:rPr>
              <a:t>İHRACATIN TABİ OLDUĞU HUSUSLAR</a:t>
            </a:r>
          </a:p>
        </p:txBody>
      </p:sp>
      <p:graphicFrame>
        <p:nvGraphicFramePr>
          <p:cNvPr id="18436" name="Object 3"/>
          <p:cNvGraphicFramePr>
            <a:graphicFrameLocks noChangeAspect="1"/>
          </p:cNvGraphicFramePr>
          <p:nvPr>
            <p:ph type="dgm" idx="1"/>
          </p:nvPr>
        </p:nvGraphicFramePr>
        <p:xfrm>
          <a:off x="381000" y="2590800"/>
          <a:ext cx="8359775" cy="2743200"/>
        </p:xfrm>
        <a:graphic>
          <a:graphicData uri="http://schemas.openxmlformats.org/presentationml/2006/ole">
            <mc:AlternateContent xmlns:mc="http://schemas.openxmlformats.org/markup-compatibility/2006">
              <mc:Choice xmlns:v="urn:schemas-microsoft-com:vml" Requires="v">
                <p:oleObj spid="_x0000_s18437" name="MS Organization Chart 2.0" r:id="rId3" imgW="7680960" imgH="1203960" progId="OrgPlusWOPX.4">
                  <p:embed followColorScheme="full"/>
                </p:oleObj>
              </mc:Choice>
              <mc:Fallback>
                <p:oleObj name="MS Organization Chart 2.0" r:id="rId3" imgW="7680960" imgH="1203960" progId="OrgPlusWOPX.4">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590800"/>
                        <a:ext cx="8359775"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0561A8DF-504B-48C4-A627-2FD076BFAF86}" type="slidenum">
              <a:rPr lang="tr-TR" sz="1400" b="0" smtClean="0">
                <a:solidFill>
                  <a:schemeClr val="bg1"/>
                </a:solidFill>
              </a:rPr>
              <a:pPr/>
              <a:t>18</a:t>
            </a:fld>
            <a:endParaRPr lang="tr-TR" sz="1400" b="0" smtClean="0">
              <a:solidFill>
                <a:schemeClr val="bg1"/>
              </a:solidFill>
            </a:endParaRPr>
          </a:p>
        </p:txBody>
      </p:sp>
      <p:sp>
        <p:nvSpPr>
          <p:cNvPr id="16386" name="Rectangle 2"/>
          <p:cNvSpPr>
            <a:spLocks noGrp="1" noChangeArrowheads="1"/>
          </p:cNvSpPr>
          <p:nvPr>
            <p:ph type="title"/>
          </p:nvPr>
        </p:nvSpPr>
        <p:spPr>
          <a:xfrm>
            <a:off x="685800" y="228600"/>
            <a:ext cx="7772400" cy="1143000"/>
          </a:xfrm>
        </p:spPr>
        <p:txBody>
          <a:bodyPr/>
          <a:lstStyle/>
          <a:p>
            <a:pPr eaLnBrk="1" hangingPunct="1">
              <a:defRPr/>
            </a:pPr>
            <a:r>
              <a:rPr lang="tr-TR" sz="3600" b="1" smtClean="0">
                <a:solidFill>
                  <a:srgbClr val="FF0000"/>
                </a:solidFill>
                <a:latin typeface="Times New Roman" pitchFamily="18" charset="0"/>
              </a:rPr>
              <a:t>MADDE ÖZELLİĞİNE GÖRE</a:t>
            </a:r>
          </a:p>
        </p:txBody>
      </p:sp>
      <p:sp>
        <p:nvSpPr>
          <p:cNvPr id="19460" name="Rectangle 3"/>
          <p:cNvSpPr>
            <a:spLocks noGrp="1" noChangeArrowheads="1"/>
          </p:cNvSpPr>
          <p:nvPr>
            <p:ph type="body" idx="1"/>
          </p:nvPr>
        </p:nvSpPr>
        <p:spPr>
          <a:xfrm>
            <a:off x="685800" y="1524000"/>
            <a:ext cx="8153400" cy="4572000"/>
          </a:xfrm>
        </p:spPr>
        <p:txBody>
          <a:bodyPr/>
          <a:lstStyle/>
          <a:p>
            <a:pPr eaLnBrk="1" hangingPunct="1">
              <a:lnSpc>
                <a:spcPct val="240000"/>
              </a:lnSpc>
            </a:pPr>
            <a:r>
              <a:rPr lang="tr-TR" sz="3600" smtClean="0">
                <a:solidFill>
                  <a:srgbClr val="FFFF00"/>
                </a:solidFill>
                <a:latin typeface="Times New Roman" pitchFamily="18" charset="0"/>
              </a:rPr>
              <a:t>Kayda Bağlı Mallar</a:t>
            </a:r>
          </a:p>
          <a:p>
            <a:pPr eaLnBrk="1" hangingPunct="1">
              <a:lnSpc>
                <a:spcPct val="240000"/>
              </a:lnSpc>
            </a:pPr>
            <a:r>
              <a:rPr lang="tr-TR" sz="3600" smtClean="0">
                <a:solidFill>
                  <a:srgbClr val="FFFF00"/>
                </a:solidFill>
                <a:latin typeface="Times New Roman" pitchFamily="18" charset="0"/>
              </a:rPr>
              <a:t>İhracı Yasak ve Ön İzne Bağlı Mallar</a:t>
            </a:r>
            <a:r>
              <a:rPr lang="tr-TR" sz="2600" smtClean="0"/>
              <a:t> </a:t>
            </a:r>
          </a:p>
        </p:txBody>
      </p:sp>
    </p:spTree>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381000" y="422275"/>
            <a:ext cx="8534400" cy="95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r>
              <a:rPr lang="tr-TR" sz="2800"/>
              <a:t>İHRACI YASAK, İHRACI KAYDA BAĞLI VE İHRACI ÖN İZNE BAĞLI MALLAR</a:t>
            </a:r>
            <a:r>
              <a:rPr lang="tr-TR" sz="2800">
                <a:solidFill>
                  <a:schemeClr val="tx1"/>
                </a:solidFill>
                <a:latin typeface="Arial" charset="0"/>
              </a:rPr>
              <a:t> </a:t>
            </a:r>
          </a:p>
        </p:txBody>
      </p:sp>
      <p:sp>
        <p:nvSpPr>
          <p:cNvPr id="20483" name="Text Box 4"/>
          <p:cNvSpPr txBox="1">
            <a:spLocks noChangeArrowheads="1"/>
          </p:cNvSpPr>
          <p:nvPr/>
        </p:nvSpPr>
        <p:spPr bwMode="auto">
          <a:xfrm>
            <a:off x="152400" y="1712913"/>
            <a:ext cx="8839200" cy="510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pPr algn="just"/>
            <a:r>
              <a:rPr lang="tr-TR" sz="2100" b="0">
                <a:solidFill>
                  <a:srgbClr val="FFFF00"/>
                </a:solidFill>
              </a:rPr>
              <a:t>ULUSLARARASI ANLAŞMALAR, KANUN VE KARARNAMELERLE İHRACI YASAKLANMIŞ VEYA BELLİ KAMU KURUM VE KURULUŞLARIN ÖN İZNİNE BAĞLANMIŞ OLAN MALLARA İLİŞKİN LİSTELER, KARAR VE TEBLİĞLERLE YAYIMLANMAKTADIR.</a:t>
            </a:r>
          </a:p>
          <a:p>
            <a:pPr algn="just"/>
            <a:endParaRPr lang="tr-TR" sz="2100" b="0">
              <a:solidFill>
                <a:srgbClr val="FFFF00"/>
              </a:solidFill>
            </a:endParaRPr>
          </a:p>
          <a:p>
            <a:pPr algn="just">
              <a:spcBef>
                <a:spcPct val="0"/>
              </a:spcBef>
              <a:buFontTx/>
              <a:buChar char="•"/>
            </a:pPr>
            <a:r>
              <a:rPr lang="tr-TR" sz="2100" b="0">
                <a:solidFill>
                  <a:srgbClr val="FFFF00"/>
                </a:solidFill>
              </a:rPr>
              <a:t> PİYASALARDA MEYDANA GELEN OLAĞAN DIŞI BİR GELİŞME,</a:t>
            </a:r>
          </a:p>
          <a:p>
            <a:pPr algn="just">
              <a:spcBef>
                <a:spcPct val="0"/>
              </a:spcBef>
            </a:pPr>
            <a:endParaRPr lang="tr-TR" sz="2100" b="0">
              <a:solidFill>
                <a:srgbClr val="FFFF00"/>
              </a:solidFill>
            </a:endParaRPr>
          </a:p>
          <a:p>
            <a:pPr algn="just">
              <a:spcBef>
                <a:spcPct val="0"/>
              </a:spcBef>
              <a:buFontTx/>
              <a:buChar char="•"/>
            </a:pPr>
            <a:r>
              <a:rPr lang="tr-TR" sz="2100" b="0">
                <a:solidFill>
                  <a:srgbClr val="FFFF00"/>
                </a:solidFill>
              </a:rPr>
              <a:t> İHRACATA KONU MALDA GÖRÜLEN YETERSİZLİK,</a:t>
            </a:r>
          </a:p>
          <a:p>
            <a:pPr algn="just">
              <a:spcBef>
                <a:spcPct val="0"/>
              </a:spcBef>
            </a:pPr>
            <a:endParaRPr lang="tr-TR" sz="2100" b="0">
              <a:solidFill>
                <a:srgbClr val="FFFF00"/>
              </a:solidFill>
            </a:endParaRPr>
          </a:p>
          <a:p>
            <a:pPr algn="just">
              <a:spcBef>
                <a:spcPct val="0"/>
              </a:spcBef>
              <a:buFontTx/>
              <a:buChar char="•"/>
            </a:pPr>
            <a:r>
              <a:rPr lang="tr-TR" sz="2100" b="0">
                <a:solidFill>
                  <a:srgbClr val="FFFF00"/>
                </a:solidFill>
              </a:rPr>
              <a:t> KAMU  GÜVENLİĞİ,</a:t>
            </a:r>
          </a:p>
          <a:p>
            <a:pPr algn="just">
              <a:spcBef>
                <a:spcPct val="0"/>
              </a:spcBef>
            </a:pPr>
            <a:endParaRPr lang="tr-TR" sz="2100" b="0">
              <a:solidFill>
                <a:srgbClr val="FFFF00"/>
              </a:solidFill>
            </a:endParaRPr>
          </a:p>
          <a:p>
            <a:pPr algn="just">
              <a:spcBef>
                <a:spcPct val="0"/>
              </a:spcBef>
              <a:buFontTx/>
              <a:buChar char="•"/>
            </a:pPr>
            <a:r>
              <a:rPr lang="tr-TR" sz="2100" b="0">
                <a:solidFill>
                  <a:srgbClr val="FFFF00"/>
                </a:solidFill>
              </a:rPr>
              <a:t> KAMU AHLAKI,</a:t>
            </a:r>
          </a:p>
          <a:p>
            <a:pPr algn="just">
              <a:spcBef>
                <a:spcPct val="0"/>
              </a:spcBef>
            </a:pPr>
            <a:endParaRPr lang="tr-TR" sz="2100" b="0">
              <a:solidFill>
                <a:srgbClr val="FFFF00"/>
              </a:solidFill>
            </a:endParaRPr>
          </a:p>
          <a:p>
            <a:pPr algn="just">
              <a:spcBef>
                <a:spcPct val="0"/>
              </a:spcBef>
              <a:buFontTx/>
              <a:buChar char="•"/>
            </a:pPr>
            <a:r>
              <a:rPr lang="tr-TR" sz="2100" b="0">
                <a:solidFill>
                  <a:srgbClr val="FFFF00"/>
                </a:solidFill>
              </a:rPr>
              <a:t> İNSAN SAĞLIĞI,</a:t>
            </a:r>
          </a:p>
          <a:p>
            <a:pPr algn="just">
              <a:spcBef>
                <a:spcPct val="0"/>
              </a:spcBef>
            </a:pPr>
            <a:r>
              <a:rPr lang="tr-TR" sz="2100" b="0">
                <a:solidFill>
                  <a:srgbClr val="FFFF00"/>
                </a:solidFill>
              </a:rPr>
              <a:t> </a:t>
            </a:r>
          </a:p>
        </p:txBody>
      </p:sp>
    </p:spTree>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7429A332-A3AF-4921-A277-D3DD73D9D756}" type="slidenum">
              <a:rPr lang="tr-TR" sz="1400" b="0" smtClean="0">
                <a:solidFill>
                  <a:schemeClr val="bg1"/>
                </a:solidFill>
              </a:rPr>
              <a:pPr/>
              <a:t>2</a:t>
            </a:fld>
            <a:endParaRPr lang="tr-TR" sz="1400" b="0" smtClean="0">
              <a:solidFill>
                <a:schemeClr val="bg1"/>
              </a:solidFill>
            </a:endParaRPr>
          </a:p>
        </p:txBody>
      </p:sp>
      <p:sp>
        <p:nvSpPr>
          <p:cNvPr id="2" name="Rectangle 2"/>
          <p:cNvSpPr>
            <a:spLocks noGrp="1" noChangeArrowheads="1"/>
          </p:cNvSpPr>
          <p:nvPr>
            <p:ph type="title"/>
          </p:nvPr>
        </p:nvSpPr>
        <p:spPr>
          <a:xfrm>
            <a:off x="684213" y="549275"/>
            <a:ext cx="7772400" cy="762000"/>
          </a:xfrm>
        </p:spPr>
        <p:txBody>
          <a:bodyPr/>
          <a:lstStyle/>
          <a:p>
            <a:pPr eaLnBrk="1" hangingPunct="1">
              <a:defRPr/>
            </a:pPr>
            <a:r>
              <a:rPr lang="tr-TR" sz="3600" b="1" dirty="0" smtClean="0">
                <a:solidFill>
                  <a:srgbClr val="FF0000"/>
                </a:solidFill>
                <a:latin typeface="Times New Roman" pitchFamily="18" charset="0"/>
              </a:rPr>
              <a:t>İÇİNDEKİLER - I</a:t>
            </a:r>
          </a:p>
        </p:txBody>
      </p:sp>
      <p:sp>
        <p:nvSpPr>
          <p:cNvPr id="3076" name="Rectangle 3"/>
          <p:cNvSpPr>
            <a:spLocks noGrp="1" noChangeArrowheads="1"/>
          </p:cNvSpPr>
          <p:nvPr>
            <p:ph type="body" idx="1"/>
          </p:nvPr>
        </p:nvSpPr>
        <p:spPr>
          <a:xfrm>
            <a:off x="304800" y="1371600"/>
            <a:ext cx="8610600" cy="5257800"/>
          </a:xfrm>
          <a:ln>
            <a:solidFill>
              <a:srgbClr val="FFFF00"/>
            </a:solidFill>
            <a:miter lim="800000"/>
            <a:headEnd/>
            <a:tailEnd/>
          </a:ln>
        </p:spPr>
        <p:txBody>
          <a:bodyPr/>
          <a:lstStyle/>
          <a:p>
            <a:pPr eaLnBrk="1" hangingPunct="1"/>
            <a:r>
              <a:rPr lang="tr-TR" sz="3600" smtClean="0">
                <a:solidFill>
                  <a:srgbClr val="FFFF00"/>
                </a:solidFill>
                <a:latin typeface="Times New Roman" pitchFamily="18" charset="0"/>
              </a:rPr>
              <a:t>İhracatı Düzenleyen Mevzuat</a:t>
            </a:r>
          </a:p>
          <a:p>
            <a:pPr lvl="2" eaLnBrk="1" hangingPunct="1"/>
            <a:r>
              <a:rPr lang="tr-TR" sz="2800" smtClean="0">
                <a:solidFill>
                  <a:srgbClr val="FF0000"/>
                </a:solidFill>
              </a:rPr>
              <a:t>Dar Anlamda</a:t>
            </a:r>
          </a:p>
          <a:p>
            <a:pPr lvl="2" eaLnBrk="1" hangingPunct="1"/>
            <a:r>
              <a:rPr lang="tr-TR" sz="2800" smtClean="0">
                <a:solidFill>
                  <a:srgbClr val="FF0000"/>
                </a:solidFill>
              </a:rPr>
              <a:t>Geniş Anlamda</a:t>
            </a:r>
            <a:endParaRPr lang="tr-TR" sz="3000" smtClean="0">
              <a:solidFill>
                <a:srgbClr val="FFFF00"/>
              </a:solidFill>
            </a:endParaRPr>
          </a:p>
          <a:p>
            <a:pPr eaLnBrk="1" hangingPunct="1"/>
            <a:r>
              <a:rPr lang="tr-TR" sz="3600" smtClean="0">
                <a:solidFill>
                  <a:srgbClr val="FFFF00"/>
                </a:solidFill>
                <a:latin typeface="Times New Roman" pitchFamily="18" charset="0"/>
              </a:rPr>
              <a:t>İhracatçı Kimdir?</a:t>
            </a:r>
          </a:p>
          <a:p>
            <a:pPr eaLnBrk="1" hangingPunct="1"/>
            <a:r>
              <a:rPr lang="tr-TR" sz="3600" smtClean="0">
                <a:solidFill>
                  <a:srgbClr val="FFFF00"/>
                </a:solidFill>
                <a:latin typeface="Times New Roman" pitchFamily="18" charset="0"/>
              </a:rPr>
              <a:t>İhracat Nedir?</a:t>
            </a:r>
            <a:endParaRPr lang="tr-TR" sz="3400" smtClean="0">
              <a:solidFill>
                <a:srgbClr val="FF0000"/>
              </a:solidFill>
            </a:endParaRPr>
          </a:p>
          <a:p>
            <a:pPr eaLnBrk="1" hangingPunct="1"/>
            <a:r>
              <a:rPr lang="tr-TR" sz="3600" smtClean="0">
                <a:solidFill>
                  <a:srgbClr val="FFFF00"/>
                </a:solidFill>
                <a:latin typeface="Times New Roman" pitchFamily="18" charset="0"/>
              </a:rPr>
              <a:t>İhracat İşlemleri</a:t>
            </a:r>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E0900DB6-C548-4787-8F32-99C5B088E1F5}" type="slidenum">
              <a:rPr lang="tr-TR" sz="1400" b="0" smtClean="0">
                <a:solidFill>
                  <a:schemeClr val="bg1"/>
                </a:solidFill>
              </a:rPr>
              <a:pPr/>
              <a:t>20</a:t>
            </a:fld>
            <a:endParaRPr lang="tr-TR" sz="1400" b="0" smtClean="0">
              <a:solidFill>
                <a:schemeClr val="bg1"/>
              </a:solidFill>
            </a:endParaRPr>
          </a:p>
        </p:txBody>
      </p:sp>
      <p:sp>
        <p:nvSpPr>
          <p:cNvPr id="21507" name="Rectangle 2"/>
          <p:cNvSpPr>
            <a:spLocks noGrp="1" noChangeArrowheads="1"/>
          </p:cNvSpPr>
          <p:nvPr>
            <p:ph type="title"/>
          </p:nvPr>
        </p:nvSpPr>
        <p:spPr/>
        <p:txBody>
          <a:bodyPr/>
          <a:lstStyle/>
          <a:p>
            <a:pPr eaLnBrk="1" hangingPunct="1"/>
            <a:r>
              <a:rPr lang="tr-TR" sz="2800" b="1" smtClean="0">
                <a:solidFill>
                  <a:srgbClr val="FF0000"/>
                </a:solidFill>
                <a:effectLst/>
                <a:latin typeface="Times New Roman" pitchFamily="18" charset="0"/>
                <a:cs typeface="Times New Roman" pitchFamily="18" charset="0"/>
              </a:rPr>
              <a:t>İHRACI YASAK, İHRACI KAYDA BAĞLI VE İHRACI ÖN İZNE BAĞLI MALLAR</a:t>
            </a:r>
          </a:p>
        </p:txBody>
      </p:sp>
      <p:sp>
        <p:nvSpPr>
          <p:cNvPr id="21508" name="Rectangle 3"/>
          <p:cNvSpPr>
            <a:spLocks noGrp="1" noChangeArrowheads="1"/>
          </p:cNvSpPr>
          <p:nvPr>
            <p:ph type="body" idx="1"/>
          </p:nvPr>
        </p:nvSpPr>
        <p:spPr/>
        <p:txBody>
          <a:bodyPr/>
          <a:lstStyle/>
          <a:p>
            <a:pPr eaLnBrk="1" hangingPunct="1">
              <a:lnSpc>
                <a:spcPct val="80000"/>
              </a:lnSpc>
            </a:pPr>
            <a:endParaRPr lang="tr-TR" sz="2100" b="1" smtClean="0">
              <a:solidFill>
                <a:srgbClr val="FFFF00"/>
              </a:solidFill>
            </a:endParaRPr>
          </a:p>
          <a:p>
            <a:pPr algn="just" eaLnBrk="1" hangingPunct="1">
              <a:lnSpc>
                <a:spcPct val="80000"/>
              </a:lnSpc>
            </a:pPr>
            <a:r>
              <a:rPr lang="tr-TR" sz="2100" smtClean="0">
                <a:solidFill>
                  <a:srgbClr val="FFFF00"/>
                </a:solidFill>
                <a:latin typeface="Times New Roman" pitchFamily="18" charset="0"/>
                <a:cs typeface="Times New Roman" pitchFamily="18" charset="0"/>
              </a:rPr>
              <a:t>HAYVANLARIN,  BİTKİLERİN VEYA ÇEVRENİN KORUNMASI AMACINA YÖNELİK TEDBİRLER,</a:t>
            </a:r>
          </a:p>
          <a:p>
            <a:pPr algn="just" eaLnBrk="1" hangingPunct="1">
              <a:lnSpc>
                <a:spcPct val="80000"/>
              </a:lnSpc>
              <a:buFontTx/>
              <a:buNone/>
            </a:pPr>
            <a:endParaRPr lang="tr-TR" sz="2100" smtClean="0">
              <a:solidFill>
                <a:srgbClr val="FFFF00"/>
              </a:solidFill>
              <a:latin typeface="Times New Roman" pitchFamily="18" charset="0"/>
              <a:cs typeface="Times New Roman" pitchFamily="18" charset="0"/>
            </a:endParaRPr>
          </a:p>
          <a:p>
            <a:pPr algn="just" eaLnBrk="1" hangingPunct="1">
              <a:lnSpc>
                <a:spcPct val="80000"/>
              </a:lnSpc>
            </a:pPr>
            <a:r>
              <a:rPr lang="tr-TR" sz="2100" smtClean="0">
                <a:solidFill>
                  <a:srgbClr val="FFFF00"/>
                </a:solidFill>
                <a:latin typeface="Times New Roman" pitchFamily="18" charset="0"/>
                <a:cs typeface="Times New Roman" pitchFamily="18" charset="0"/>
              </a:rPr>
              <a:t> SANATSAL, TARİHİ VE ARKEOLOJİK DEĞER TAŞIYAN METANIN KORUNMASI</a:t>
            </a:r>
          </a:p>
          <a:p>
            <a:pPr algn="just" eaLnBrk="1" hangingPunct="1">
              <a:lnSpc>
                <a:spcPct val="80000"/>
              </a:lnSpc>
              <a:buFontTx/>
              <a:buNone/>
            </a:pPr>
            <a:endParaRPr lang="tr-TR" sz="2100" smtClean="0">
              <a:solidFill>
                <a:srgbClr val="FFFF00"/>
              </a:solidFill>
              <a:latin typeface="Times New Roman" pitchFamily="18" charset="0"/>
              <a:cs typeface="Times New Roman" pitchFamily="18" charset="0"/>
            </a:endParaRPr>
          </a:p>
          <a:p>
            <a:pPr algn="just" eaLnBrk="1" hangingPunct="1">
              <a:lnSpc>
                <a:spcPct val="80000"/>
              </a:lnSpc>
              <a:buFontTx/>
              <a:buNone/>
            </a:pPr>
            <a:r>
              <a:rPr lang="tr-TR" sz="2100" smtClean="0">
                <a:solidFill>
                  <a:srgbClr val="FFFF00"/>
                </a:solidFill>
                <a:latin typeface="Times New Roman" pitchFamily="18" charset="0"/>
                <a:cs typeface="Times New Roman" pitchFamily="18" charset="0"/>
              </a:rPr>
              <a:t>	NEDENLERİYLE İHRACATTA KISITLAMA VEYA YASAKLAMA GETİRMEYE VE GEREKTİĞİNDE  İHRACATI MÜSAADEYE VEYA KAYDA BAĞLAMAYA, İHRACATTA MİKTAR KISITLAMASI UYGULAMAYA, BAKANLIĞIMIZ YETKİLİ BULUNMAKTADIR</a:t>
            </a:r>
          </a:p>
        </p:txBody>
      </p:sp>
    </p:spTree>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0475C9EC-3829-4158-BA2E-AA76C7621D47}" type="slidenum">
              <a:rPr lang="tr-TR" sz="1400" b="0" smtClean="0">
                <a:solidFill>
                  <a:schemeClr val="bg1"/>
                </a:solidFill>
              </a:rPr>
              <a:pPr/>
              <a:t>21</a:t>
            </a:fld>
            <a:endParaRPr lang="tr-TR" sz="1400" b="0" smtClean="0">
              <a:solidFill>
                <a:schemeClr val="bg1"/>
              </a:solidFill>
            </a:endParaRPr>
          </a:p>
        </p:txBody>
      </p:sp>
      <p:sp>
        <p:nvSpPr>
          <p:cNvPr id="17410" name="Rectangle 2"/>
          <p:cNvSpPr>
            <a:spLocks noGrp="1" noChangeArrowheads="1"/>
          </p:cNvSpPr>
          <p:nvPr>
            <p:ph type="title"/>
          </p:nvPr>
        </p:nvSpPr>
        <p:spPr>
          <a:xfrm>
            <a:off x="762000" y="228600"/>
            <a:ext cx="7772400" cy="685800"/>
          </a:xfrm>
        </p:spPr>
        <p:txBody>
          <a:bodyPr/>
          <a:lstStyle/>
          <a:p>
            <a:pPr eaLnBrk="1" hangingPunct="1">
              <a:defRPr/>
            </a:pPr>
            <a:r>
              <a:rPr lang="tr-TR" sz="3600" b="1" smtClean="0">
                <a:solidFill>
                  <a:srgbClr val="FF0000"/>
                </a:solidFill>
                <a:latin typeface="Times New Roman" pitchFamily="18" charset="0"/>
              </a:rPr>
              <a:t>ÜLKE ÖZELLİĞİNE GÖRE</a:t>
            </a:r>
          </a:p>
        </p:txBody>
      </p:sp>
      <p:sp>
        <p:nvSpPr>
          <p:cNvPr id="22532" name="Rectangle 3"/>
          <p:cNvSpPr>
            <a:spLocks noGrp="1" noChangeArrowheads="1"/>
          </p:cNvSpPr>
          <p:nvPr>
            <p:ph type="body" idx="1"/>
          </p:nvPr>
        </p:nvSpPr>
        <p:spPr>
          <a:xfrm>
            <a:off x="381000" y="1143000"/>
            <a:ext cx="8458200" cy="5410200"/>
          </a:xfrm>
        </p:spPr>
        <p:txBody>
          <a:bodyPr/>
          <a:lstStyle/>
          <a:p>
            <a:pPr eaLnBrk="1" hangingPunct="1">
              <a:lnSpc>
                <a:spcPct val="150000"/>
              </a:lnSpc>
            </a:pPr>
            <a:r>
              <a:rPr lang="tr-TR" sz="3200" smtClean="0">
                <a:solidFill>
                  <a:srgbClr val="FFFF00"/>
                </a:solidFill>
                <a:latin typeface="Times New Roman" pitchFamily="18" charset="0"/>
              </a:rPr>
              <a:t>Ambargolu Ülkeler</a:t>
            </a:r>
          </a:p>
          <a:p>
            <a:pPr lvl="2" eaLnBrk="1" hangingPunct="1">
              <a:lnSpc>
                <a:spcPct val="150000"/>
              </a:lnSpc>
            </a:pPr>
            <a:r>
              <a:rPr lang="tr-TR" smtClean="0">
                <a:solidFill>
                  <a:srgbClr val="FF0000"/>
                </a:solidFill>
              </a:rPr>
              <a:t>BM ve AB Kararlarına Göre</a:t>
            </a:r>
          </a:p>
          <a:p>
            <a:pPr lvl="2" eaLnBrk="1" hangingPunct="1">
              <a:lnSpc>
                <a:spcPct val="150000"/>
              </a:lnSpc>
            </a:pPr>
            <a:r>
              <a:rPr lang="tr-TR" smtClean="0">
                <a:solidFill>
                  <a:srgbClr val="FF0000"/>
                </a:solidFill>
              </a:rPr>
              <a:t>Tek Taraflı </a:t>
            </a:r>
            <a:endParaRPr lang="tr-TR" smtClean="0">
              <a:solidFill>
                <a:srgbClr val="FFFF00"/>
              </a:solidFill>
            </a:endParaRPr>
          </a:p>
          <a:p>
            <a:pPr eaLnBrk="1" hangingPunct="1">
              <a:lnSpc>
                <a:spcPct val="150000"/>
              </a:lnSpc>
            </a:pPr>
            <a:r>
              <a:rPr lang="tr-TR" sz="3200" smtClean="0">
                <a:solidFill>
                  <a:srgbClr val="FFFF00"/>
                </a:solidFill>
                <a:latin typeface="Times New Roman" pitchFamily="18" charset="0"/>
              </a:rPr>
              <a:t>Tercihli Ticaretten Yararlanılan Ülkeler</a:t>
            </a:r>
          </a:p>
          <a:p>
            <a:pPr lvl="2" eaLnBrk="1" hangingPunct="1">
              <a:lnSpc>
                <a:spcPct val="150000"/>
              </a:lnSpc>
            </a:pPr>
            <a:r>
              <a:rPr lang="tr-TR" smtClean="0">
                <a:solidFill>
                  <a:srgbClr val="FF0000"/>
                </a:solidFill>
              </a:rPr>
              <a:t>AB Ülkeleri</a:t>
            </a:r>
          </a:p>
          <a:p>
            <a:pPr lvl="2" eaLnBrk="1" hangingPunct="1">
              <a:lnSpc>
                <a:spcPct val="150000"/>
              </a:lnSpc>
            </a:pPr>
            <a:r>
              <a:rPr lang="tr-TR" smtClean="0">
                <a:solidFill>
                  <a:srgbClr val="FF0000"/>
                </a:solidFill>
              </a:rPr>
              <a:t>STA İmzalanan Ülkeler</a:t>
            </a:r>
          </a:p>
          <a:p>
            <a:pPr lvl="2" eaLnBrk="1" hangingPunct="1">
              <a:lnSpc>
                <a:spcPct val="150000"/>
              </a:lnSpc>
            </a:pPr>
            <a:r>
              <a:rPr lang="tr-TR" smtClean="0">
                <a:solidFill>
                  <a:srgbClr val="FF0000"/>
                </a:solidFill>
              </a:rPr>
              <a:t>GSP Uygulayan Ülkeler </a:t>
            </a:r>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6509EC0F-B503-420D-910B-BC0F4757DDC5}" type="slidenum">
              <a:rPr lang="tr-TR" sz="1400" b="0" smtClean="0">
                <a:solidFill>
                  <a:schemeClr val="bg1"/>
                </a:solidFill>
              </a:rPr>
              <a:pPr/>
              <a:t>22</a:t>
            </a:fld>
            <a:endParaRPr lang="tr-TR" sz="1400" b="0" smtClean="0">
              <a:solidFill>
                <a:schemeClr val="bg1"/>
              </a:solidFill>
            </a:endParaRPr>
          </a:p>
        </p:txBody>
      </p:sp>
      <p:sp>
        <p:nvSpPr>
          <p:cNvPr id="18434" name="Rectangle 2"/>
          <p:cNvSpPr>
            <a:spLocks noGrp="1" noChangeArrowheads="1"/>
          </p:cNvSpPr>
          <p:nvPr>
            <p:ph type="title"/>
          </p:nvPr>
        </p:nvSpPr>
        <p:spPr>
          <a:xfrm>
            <a:off x="685800" y="533400"/>
            <a:ext cx="7772400" cy="838200"/>
          </a:xfrm>
        </p:spPr>
        <p:txBody>
          <a:bodyPr/>
          <a:lstStyle/>
          <a:p>
            <a:pPr eaLnBrk="1" hangingPunct="1">
              <a:defRPr/>
            </a:pPr>
            <a:r>
              <a:rPr lang="tr-TR" sz="3600" b="1" smtClean="0">
                <a:solidFill>
                  <a:srgbClr val="FF0000"/>
                </a:solidFill>
                <a:latin typeface="Times New Roman" pitchFamily="18" charset="0"/>
              </a:rPr>
              <a:t>KAMBİYO MEVZUATI</a:t>
            </a:r>
          </a:p>
        </p:txBody>
      </p:sp>
      <p:sp>
        <p:nvSpPr>
          <p:cNvPr id="23556" name="Rectangle 3"/>
          <p:cNvSpPr>
            <a:spLocks noGrp="1" noChangeArrowheads="1"/>
          </p:cNvSpPr>
          <p:nvPr>
            <p:ph type="body" idx="1"/>
          </p:nvPr>
        </p:nvSpPr>
        <p:spPr>
          <a:xfrm>
            <a:off x="571500" y="1524000"/>
            <a:ext cx="8001000" cy="4724400"/>
          </a:xfrm>
        </p:spPr>
        <p:txBody>
          <a:bodyPr/>
          <a:lstStyle/>
          <a:p>
            <a:pPr algn="just" eaLnBrk="1" hangingPunct="1">
              <a:lnSpc>
                <a:spcPct val="170000"/>
              </a:lnSpc>
            </a:pPr>
            <a:r>
              <a:rPr lang="tr-TR" sz="2800" smtClean="0">
                <a:solidFill>
                  <a:srgbClr val="FFFF00"/>
                </a:solidFill>
                <a:latin typeface="Times New Roman" pitchFamily="18" charset="0"/>
                <a:cs typeface="Times New Roman" pitchFamily="18" charset="0"/>
              </a:rPr>
              <a:t>8 Şubat 2008 tarihli ve 26781 sayılı Resmi Gazete’de yayımlanarak yürürlüğe girmiş bulun</a:t>
            </a:r>
            <a:r>
              <a:rPr lang="tr-TR" sz="2800" smtClean="0">
                <a:solidFill>
                  <a:srgbClr val="FFFF00"/>
                </a:solidFill>
                <a:latin typeface="Times New Roman" pitchFamily="18" charset="0"/>
              </a:rPr>
              <a:t>an </a:t>
            </a:r>
            <a:r>
              <a:rPr lang="tr-TR" sz="2800" smtClean="0">
                <a:solidFill>
                  <a:srgbClr val="FFFF00"/>
                </a:solidFill>
                <a:latin typeface="Times New Roman" pitchFamily="18" charset="0"/>
                <a:cs typeface="Times New Roman" pitchFamily="18" charset="0"/>
              </a:rPr>
              <a:t>Türk Parasını Kıymetini Koruma Hakkında 32 Sayılı Kararda Değişiklik Yapılmasına Dair Bakanlar Kurulu Kararı</a:t>
            </a:r>
            <a:r>
              <a:rPr lang="tr-TR" sz="2800" smtClean="0">
                <a:solidFill>
                  <a:srgbClr val="FFFF00"/>
                </a:solidFill>
                <a:latin typeface="Times New Roman" pitchFamily="18" charset="0"/>
              </a:rPr>
              <a:t> uyarınca ihracat bedellerinin tasarrufu serbesttir.</a:t>
            </a:r>
          </a:p>
        </p:txBody>
      </p:sp>
    </p:spTree>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ayt Numarası Yer Tutucusu 3"/>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305739FB-F1DD-4758-8AEA-BC28ADC69473}" type="slidenum">
              <a:rPr lang="tr-TR" sz="1400" b="0" smtClean="0">
                <a:solidFill>
                  <a:schemeClr val="bg1"/>
                </a:solidFill>
              </a:rPr>
              <a:pPr/>
              <a:t>23</a:t>
            </a:fld>
            <a:endParaRPr lang="tr-TR" sz="1400" b="0" smtClean="0">
              <a:solidFill>
                <a:schemeClr val="bg1"/>
              </a:solidFill>
            </a:endParaRPr>
          </a:p>
        </p:txBody>
      </p:sp>
      <p:sp>
        <p:nvSpPr>
          <p:cNvPr id="48130" name="Text Box 1026"/>
          <p:cNvSpPr txBox="1">
            <a:spLocks noChangeArrowheads="1"/>
          </p:cNvSpPr>
          <p:nvPr/>
        </p:nvSpPr>
        <p:spPr bwMode="auto">
          <a:xfrm>
            <a:off x="152400" y="3848100"/>
            <a:ext cx="883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pPr algn="just">
              <a:spcBef>
                <a:spcPct val="0"/>
              </a:spcBef>
              <a:buClr>
                <a:schemeClr val="hlink"/>
              </a:buClr>
              <a:buSzPct val="200000"/>
              <a:buFont typeface="Wingdings" pitchFamily="2" charset="2"/>
              <a:buNone/>
            </a:pPr>
            <a:endParaRPr lang="tr-TR" sz="1800">
              <a:solidFill>
                <a:srgbClr val="FFFF00"/>
              </a:solidFill>
            </a:endParaRPr>
          </a:p>
        </p:txBody>
      </p:sp>
      <p:sp>
        <p:nvSpPr>
          <p:cNvPr id="24580" name="Text Box 1027"/>
          <p:cNvSpPr txBox="1">
            <a:spLocks noChangeArrowheads="1"/>
          </p:cNvSpPr>
          <p:nvPr/>
        </p:nvSpPr>
        <p:spPr bwMode="auto">
          <a:xfrm>
            <a:off x="1828800" y="655638"/>
            <a:ext cx="533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r>
              <a:rPr lang="tr-TR"/>
              <a:t>KAMBİYO MEVZUATI</a:t>
            </a:r>
          </a:p>
        </p:txBody>
      </p:sp>
      <p:sp>
        <p:nvSpPr>
          <p:cNvPr id="24581" name="Rectangle 1031"/>
          <p:cNvSpPr>
            <a:spLocks noChangeArrowheads="1"/>
          </p:cNvSpPr>
          <p:nvPr/>
        </p:nvSpPr>
        <p:spPr bwMode="auto">
          <a:xfrm>
            <a:off x="0" y="2057400"/>
            <a:ext cx="914400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algn="just" eaLnBrk="1" hangingPunct="1">
              <a:spcBef>
                <a:spcPct val="0"/>
              </a:spcBef>
              <a:buFontTx/>
              <a:buChar char="•"/>
            </a:pPr>
            <a:r>
              <a:rPr lang="tr-TR" sz="2800">
                <a:solidFill>
                  <a:srgbClr val="FFFF00"/>
                </a:solidFill>
              </a:rPr>
              <a:t> </a:t>
            </a:r>
            <a:r>
              <a:rPr lang="tr-TR" sz="2800" b="0">
                <a:solidFill>
                  <a:srgbClr val="FFFF00"/>
                </a:solidFill>
                <a:cs typeface="Times New Roman" pitchFamily="18" charset="0"/>
              </a:rPr>
              <a:t>Belirtilen düzenleme uyarınca 32 Sayılı Karar’ın değişiklik öncesi halinde yer alan </a:t>
            </a:r>
            <a:r>
              <a:rPr lang="tr-TR" sz="2800" b="0">
                <a:solidFill>
                  <a:srgbClr val="FFFF00"/>
                </a:solidFill>
              </a:rPr>
              <a:t>“</a:t>
            </a:r>
            <a:r>
              <a:rPr lang="tr-TR" sz="2800" b="0">
                <a:solidFill>
                  <a:srgbClr val="FFFF00"/>
                </a:solidFill>
                <a:cs typeface="Times New Roman" pitchFamily="18" charset="0"/>
              </a:rPr>
              <a:t>ihra</a:t>
            </a:r>
            <a:r>
              <a:rPr lang="tr-TR" sz="2800" b="0">
                <a:solidFill>
                  <a:srgbClr val="FFFF00"/>
                </a:solidFill>
              </a:rPr>
              <a:t>ç</a:t>
            </a:r>
            <a:r>
              <a:rPr lang="tr-TR" sz="2800" b="0">
                <a:solidFill>
                  <a:srgbClr val="FFFF00"/>
                </a:solidFill>
                <a:cs typeface="Times New Roman" pitchFamily="18" charset="0"/>
              </a:rPr>
              <a:t> edilen malların bedelinin fiili ihraç tarihinden itibaren en çok 180 gün içerisinde ihracatçılar tarafından yurda getirilmesi</a:t>
            </a:r>
            <a:r>
              <a:rPr lang="tr-TR" sz="2800" b="0">
                <a:solidFill>
                  <a:srgbClr val="FFFF00"/>
                </a:solidFill>
              </a:rPr>
              <a:t> ve bozdurulması”</a:t>
            </a:r>
            <a:r>
              <a:rPr lang="tr-TR" sz="2800" b="0">
                <a:solidFill>
                  <a:srgbClr val="FFFF00"/>
                </a:solidFill>
                <a:cs typeface="Times New Roman" pitchFamily="18" charset="0"/>
              </a:rPr>
              <a:t> zorunluluğu kaldırılmış ve söz konusu ihracat bedellerinin tasarrufu serbest </a:t>
            </a:r>
            <a:r>
              <a:rPr lang="tr-TR" sz="2800" b="0">
                <a:solidFill>
                  <a:srgbClr val="FFFF00"/>
                </a:solidFill>
              </a:rPr>
              <a:t>kılınmıştır.</a:t>
            </a:r>
          </a:p>
          <a:p>
            <a:pPr algn="l">
              <a:spcBef>
                <a:spcPct val="0"/>
              </a:spcBef>
            </a:pPr>
            <a:endParaRPr lang="tr-TR" sz="2800" b="0">
              <a:solidFill>
                <a:srgbClr val="FFFF00"/>
              </a:solidFill>
            </a:endParaRPr>
          </a:p>
        </p:txBody>
      </p:sp>
    </p:spTree>
  </p:cSld>
  <p:clrMapOvr>
    <a:masterClrMapping/>
  </p:clrMapOvr>
  <p:transition spd="med">
    <p:cover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4" fill="hold" grpId="0" nodeType="clickEffect" nodePh="1">
                                  <p:stCondLst>
                                    <p:cond delay="0"/>
                                  </p:stCondLst>
                                  <p:endCondLst>
                                    <p:cond evt="begin" delay="0">
                                      <p:tn val="5"/>
                                    </p:cond>
                                  </p:endCondLst>
                                  <p:childTnLst>
                                    <p:set>
                                      <p:cBhvr>
                                        <p:cTn id="6" dur="1" fill="hold">
                                          <p:stCondLst>
                                            <p:cond delay="0"/>
                                          </p:stCondLst>
                                        </p:cTn>
                                        <p:tgtEl>
                                          <p:spTgt spid="48130"/>
                                        </p:tgtEl>
                                        <p:attrNameLst>
                                          <p:attrName>style.visibility</p:attrName>
                                        </p:attrNameLst>
                                      </p:cBhvr>
                                      <p:to>
                                        <p:strVal val="visible"/>
                                      </p:to>
                                    </p:set>
                                    <p:anim calcmode="lin" valueType="num">
                                      <p:cBhvr>
                                        <p:cTn id="7" dur="500" fill="hold"/>
                                        <p:tgtEl>
                                          <p:spTgt spid="48130"/>
                                        </p:tgtEl>
                                        <p:attrNameLst>
                                          <p:attrName>ppt_x</p:attrName>
                                        </p:attrNameLst>
                                      </p:cBhvr>
                                      <p:tavLst>
                                        <p:tav tm="0">
                                          <p:val>
                                            <p:strVal val="#ppt_x"/>
                                          </p:val>
                                        </p:tav>
                                        <p:tav tm="100000">
                                          <p:val>
                                            <p:strVal val="#ppt_x"/>
                                          </p:val>
                                        </p:tav>
                                      </p:tavLst>
                                    </p:anim>
                                    <p:anim calcmode="lin" valueType="num">
                                      <p:cBhvr>
                                        <p:cTn id="8" dur="500" fill="hold"/>
                                        <p:tgtEl>
                                          <p:spTgt spid="48130"/>
                                        </p:tgtEl>
                                        <p:attrNameLst>
                                          <p:attrName>ppt_y</p:attrName>
                                        </p:attrNameLst>
                                      </p:cBhvr>
                                      <p:tavLst>
                                        <p:tav tm="0">
                                          <p:val>
                                            <p:strVal val="#ppt_y+#ppt_h/2"/>
                                          </p:val>
                                        </p:tav>
                                        <p:tav tm="100000">
                                          <p:val>
                                            <p:strVal val="#ppt_y"/>
                                          </p:val>
                                        </p:tav>
                                      </p:tavLst>
                                    </p:anim>
                                    <p:anim calcmode="lin" valueType="num">
                                      <p:cBhvr>
                                        <p:cTn id="9" dur="500" fill="hold"/>
                                        <p:tgtEl>
                                          <p:spTgt spid="48130"/>
                                        </p:tgtEl>
                                        <p:attrNameLst>
                                          <p:attrName>ppt_w</p:attrName>
                                        </p:attrNameLst>
                                      </p:cBhvr>
                                      <p:tavLst>
                                        <p:tav tm="0">
                                          <p:val>
                                            <p:strVal val="#ppt_w"/>
                                          </p:val>
                                        </p:tav>
                                        <p:tav tm="100000">
                                          <p:val>
                                            <p:strVal val="#ppt_w"/>
                                          </p:val>
                                        </p:tav>
                                      </p:tavLst>
                                    </p:anim>
                                    <p:anim calcmode="lin" valueType="num">
                                      <p:cBhvr>
                                        <p:cTn id="10" dur="500" fill="hold"/>
                                        <p:tgtEl>
                                          <p:spTgt spid="4813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9FB39716-36F7-4FCD-9B90-82EDE2F3E059}" type="slidenum">
              <a:rPr lang="tr-TR" sz="1400" b="0" smtClean="0">
                <a:solidFill>
                  <a:schemeClr val="bg1"/>
                </a:solidFill>
              </a:rPr>
              <a:pPr/>
              <a:t>24</a:t>
            </a:fld>
            <a:endParaRPr lang="tr-TR" sz="1400" b="0" smtClean="0">
              <a:solidFill>
                <a:schemeClr val="bg1"/>
              </a:solidFill>
            </a:endParaRPr>
          </a:p>
        </p:txBody>
      </p:sp>
      <p:sp>
        <p:nvSpPr>
          <p:cNvPr id="19458" name="Rectangle 2"/>
          <p:cNvSpPr>
            <a:spLocks noGrp="1" noChangeArrowheads="1"/>
          </p:cNvSpPr>
          <p:nvPr>
            <p:ph type="title"/>
          </p:nvPr>
        </p:nvSpPr>
        <p:spPr>
          <a:xfrm>
            <a:off x="685800" y="304800"/>
            <a:ext cx="7772400" cy="990600"/>
          </a:xfrm>
        </p:spPr>
        <p:txBody>
          <a:bodyPr/>
          <a:lstStyle/>
          <a:p>
            <a:pPr eaLnBrk="1" hangingPunct="1">
              <a:defRPr/>
            </a:pPr>
            <a:r>
              <a:rPr lang="tr-TR" sz="3600" b="1" smtClean="0">
                <a:solidFill>
                  <a:srgbClr val="FF0000"/>
                </a:solidFill>
                <a:latin typeface="Times New Roman" pitchFamily="18" charset="0"/>
              </a:rPr>
              <a:t>İHRACAT ŞEKLİNE GÖRE(1)</a:t>
            </a:r>
          </a:p>
        </p:txBody>
      </p:sp>
      <p:sp>
        <p:nvSpPr>
          <p:cNvPr id="25604" name="Rectangle 3"/>
          <p:cNvSpPr>
            <a:spLocks noGrp="1" noChangeArrowheads="1"/>
          </p:cNvSpPr>
          <p:nvPr>
            <p:ph type="body" idx="1"/>
          </p:nvPr>
        </p:nvSpPr>
        <p:spPr>
          <a:xfrm>
            <a:off x="381000" y="1600200"/>
            <a:ext cx="8610600" cy="5029200"/>
          </a:xfrm>
        </p:spPr>
        <p:txBody>
          <a:bodyPr/>
          <a:lstStyle/>
          <a:p>
            <a:pPr eaLnBrk="1" hangingPunct="1">
              <a:lnSpc>
                <a:spcPct val="150000"/>
              </a:lnSpc>
            </a:pPr>
            <a:r>
              <a:rPr lang="tr-TR" sz="3200" smtClean="0">
                <a:solidFill>
                  <a:srgbClr val="FFFF00"/>
                </a:solidFill>
                <a:latin typeface="Times New Roman" pitchFamily="18" charset="0"/>
              </a:rPr>
              <a:t>Genel Esaslar Dahilindeki İhracat</a:t>
            </a:r>
          </a:p>
          <a:p>
            <a:pPr eaLnBrk="1" hangingPunct="1">
              <a:lnSpc>
                <a:spcPct val="150000"/>
              </a:lnSpc>
            </a:pPr>
            <a:r>
              <a:rPr lang="tr-TR" sz="3200" smtClean="0">
                <a:solidFill>
                  <a:srgbClr val="FFFF00"/>
                </a:solidFill>
                <a:latin typeface="Times New Roman" pitchFamily="18" charset="0"/>
              </a:rPr>
              <a:t>Kayda Bağlı İhracat</a:t>
            </a:r>
          </a:p>
          <a:p>
            <a:pPr eaLnBrk="1" hangingPunct="1">
              <a:lnSpc>
                <a:spcPct val="150000"/>
              </a:lnSpc>
            </a:pPr>
            <a:r>
              <a:rPr lang="tr-TR" sz="3200" smtClean="0">
                <a:solidFill>
                  <a:srgbClr val="FFFF00"/>
                </a:solidFill>
                <a:latin typeface="Times New Roman" pitchFamily="18" charset="0"/>
              </a:rPr>
              <a:t>Serbest Bölgelere Yapılan İhracat </a:t>
            </a:r>
          </a:p>
          <a:p>
            <a:pPr eaLnBrk="1" hangingPunct="1">
              <a:lnSpc>
                <a:spcPct val="150000"/>
              </a:lnSpc>
            </a:pPr>
            <a:r>
              <a:rPr lang="tr-TR" sz="3200" smtClean="0">
                <a:solidFill>
                  <a:srgbClr val="FFFF00"/>
                </a:solidFill>
                <a:latin typeface="Times New Roman" pitchFamily="18" charset="0"/>
              </a:rPr>
              <a:t>Yurtdışı Fuar ve Sergilere Katılım</a:t>
            </a:r>
          </a:p>
          <a:p>
            <a:pPr eaLnBrk="1" hangingPunct="1">
              <a:lnSpc>
                <a:spcPct val="150000"/>
              </a:lnSpc>
            </a:pPr>
            <a:r>
              <a:rPr lang="tr-TR" sz="3200" smtClean="0">
                <a:solidFill>
                  <a:srgbClr val="FFFF00"/>
                </a:solidFill>
                <a:latin typeface="Times New Roman" pitchFamily="18" charset="0"/>
              </a:rPr>
              <a:t>Diğer İhracat Şekilleri Çerçevesindeki İhracat</a:t>
            </a:r>
          </a:p>
        </p:txBody>
      </p:sp>
    </p:spTree>
  </p:cSld>
  <p:clrMapOvr>
    <a:masterClrMapping/>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Text Box 3"/>
          <p:cNvSpPr txBox="1">
            <a:spLocks noChangeArrowheads="1"/>
          </p:cNvSpPr>
          <p:nvPr/>
        </p:nvSpPr>
        <p:spPr bwMode="auto">
          <a:xfrm>
            <a:off x="228600" y="855663"/>
            <a:ext cx="8839200" cy="58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pPr algn="just"/>
            <a:endParaRPr lang="tr-TR" sz="400" u="sng"/>
          </a:p>
          <a:p>
            <a:pPr algn="just"/>
            <a:r>
              <a:rPr lang="tr-TR" sz="1800" b="0" u="sng"/>
              <a:t>GENEL ESASLAR DAHİLİNDEKİ İHRACAT:</a:t>
            </a:r>
            <a:r>
              <a:rPr lang="tr-TR" sz="1800" b="0">
                <a:solidFill>
                  <a:srgbClr val="FFFF00"/>
                </a:solidFill>
              </a:rPr>
              <a:t> KANUN, KARARNAME VEYA ULUSLARARASI ANLAŞMALARLA İHRACI YASAKLANMIŞ VEYA BELLİ BİR MERCİİN İZNİNE BAĞLI KILINMIŞ MALLAR GRUBUNDA VE İHRACAT 2006/7 SAYILI TEBLİĞ EKİNDEKİ KAYDA BAĞLI MALLAR LİSTESİNDE YER ALMAYAN MALLARIN İHRACI, GENEL ESASLAR DAHİLİNDEKİ İHRACAT KAPSAMINDADIR. BU TÜR İHRACATTA İHRACATÇILAR, İHRACATÇI BİRLİKLERİ GENEL SEKRETERLİĞİNE ONAYLATTIKLARI GÜMRÜK BEYANNAMESİ İLE BİRLİKTE DOĞRUDAN İHRACATIN YAPILACAĞI GÜMRÜK İDARESİNE BAŞVURURLAR.</a:t>
            </a:r>
          </a:p>
          <a:p>
            <a:pPr algn="just">
              <a:spcBef>
                <a:spcPct val="0"/>
              </a:spcBef>
            </a:pPr>
            <a:r>
              <a:rPr lang="tr-TR" sz="1800" b="0">
                <a:solidFill>
                  <a:srgbClr val="FFFF00"/>
                </a:solidFill>
              </a:rPr>
              <a:t>	</a:t>
            </a:r>
          </a:p>
          <a:p>
            <a:pPr algn="just">
              <a:spcBef>
                <a:spcPct val="0"/>
              </a:spcBef>
            </a:pPr>
            <a:r>
              <a:rPr lang="tr-TR" sz="1800" b="0" u="sng"/>
              <a:t>KAYDA BAĞLI İHRACAT :</a:t>
            </a:r>
            <a:r>
              <a:rPr lang="tr-TR" sz="1800" b="0">
                <a:solidFill>
                  <a:srgbClr val="FFFF00"/>
                </a:solidFill>
              </a:rPr>
              <a:t> BU MALLAR, İHRACAT 2006/7 SAYILI TEBLİĞ EKİNDE, KAYDA BAĞLI İHRACAT LİSTESİNDE YER ALMAKTADIR. BU LİSTEDE SIRALANAN MALLAR İHRAÇ EDİLİRKEN, GÜMRÜK BEYANNAMESİNİN </a:t>
            </a:r>
            <a:r>
              <a:rPr lang="tr-TR" sz="1800" b="0"/>
              <a:t>İHRACATÇI BİRLİKLERİNCE KAYDA ALINMASI GEREKLİDİR</a:t>
            </a:r>
            <a:r>
              <a:rPr lang="tr-TR" sz="1800" b="0">
                <a:solidFill>
                  <a:srgbClr val="FFFF00"/>
                </a:solidFill>
              </a:rPr>
              <a:t>. İHRACATÇI BİRLİKLERİNCE KAYIT </a:t>
            </a:r>
            <a:r>
              <a:rPr lang="tr-TR" sz="1800" b="0"/>
              <a:t>MEŞRUHATI</a:t>
            </a:r>
            <a:r>
              <a:rPr lang="tr-TR" sz="1800" b="0">
                <a:solidFill>
                  <a:srgbClr val="FFFF00"/>
                </a:solidFill>
              </a:rPr>
              <a:t> DÜŞÜLEREK ONAYLANMIŞ GÜMRÜK BEYANNAMELERİNİN GÜMRÜK İDARELERİNE TEVDİ SÜRESİ TEMDİT EDİLMEMEK ÜZERE </a:t>
            </a:r>
            <a:r>
              <a:rPr lang="tr-TR" sz="1800" b="0"/>
              <a:t>30 (OTUZ)</a:t>
            </a:r>
            <a:r>
              <a:rPr lang="tr-TR" sz="1800" b="0">
                <a:solidFill>
                  <a:srgbClr val="FFFF00"/>
                </a:solidFill>
              </a:rPr>
              <a:t> GÜNDÜR. ANCAK, ÜLKEMİZ İHRAÇ ÜRÜNLERİNE MİKTAR KISITLAMASI UYGULAYAN ÜLKELERE YAPILAN, KISITLAMA KAPSAMINDAKİ MADDELERİN İHRACINA AİT KAYITLARIN SÜRESİ BAKANLIKÇA 30 (OTUZ) GÜNDEN DAHA KISA VEYA UZUN OLARAK BELİRLENEBİLİR.</a:t>
            </a:r>
            <a:endParaRPr lang="tr-TR" sz="1800" b="0">
              <a:solidFill>
                <a:schemeClr val="tx1"/>
              </a:solidFill>
            </a:endParaRPr>
          </a:p>
        </p:txBody>
      </p:sp>
      <p:sp>
        <p:nvSpPr>
          <p:cNvPr id="56325" name="Rectangle 5"/>
          <p:cNvSpPr>
            <a:spLocks noChangeArrowheads="1"/>
          </p:cNvSpPr>
          <p:nvPr/>
        </p:nvSpPr>
        <p:spPr bwMode="auto">
          <a:xfrm>
            <a:off x="685800" y="1524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spcBef>
                <a:spcPct val="0"/>
              </a:spcBef>
              <a:buClr>
                <a:srgbClr val="FFFF00"/>
              </a:buClr>
              <a:buFont typeface="Wingdings" pitchFamily="2" charset="2"/>
              <a:buNone/>
              <a:defRPr/>
            </a:pPr>
            <a:r>
              <a:rPr lang="tr-TR">
                <a:effectLst>
                  <a:outerShdw blurRad="38100" dist="38100" dir="2700000" algn="tl">
                    <a:srgbClr val="000000"/>
                  </a:outerShdw>
                </a:effectLst>
              </a:rPr>
              <a:t>İHRACAT ŞEKLİNE GÖRE(2)</a:t>
            </a:r>
          </a:p>
        </p:txBody>
      </p:sp>
    </p:spTree>
  </p:cSld>
  <p:clrMapOvr>
    <a:masterClrMapping/>
  </p:clrMapOvr>
  <p:transition spd="med">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2186F02B-A052-4F01-B3CB-D9992AE5714F}" type="slidenum">
              <a:rPr lang="tr-TR" sz="1400" b="0" smtClean="0">
                <a:solidFill>
                  <a:schemeClr val="bg1"/>
                </a:solidFill>
              </a:rPr>
              <a:pPr/>
              <a:t>26</a:t>
            </a:fld>
            <a:endParaRPr lang="tr-TR" sz="1400" b="0" smtClean="0">
              <a:solidFill>
                <a:schemeClr val="bg1"/>
              </a:solidFill>
            </a:endParaRPr>
          </a:p>
        </p:txBody>
      </p:sp>
      <p:sp>
        <p:nvSpPr>
          <p:cNvPr id="67586" name="Rectangle 2"/>
          <p:cNvSpPr>
            <a:spLocks noGrp="1" noChangeArrowheads="1"/>
          </p:cNvSpPr>
          <p:nvPr>
            <p:ph type="title"/>
          </p:nvPr>
        </p:nvSpPr>
        <p:spPr>
          <a:xfrm>
            <a:off x="152400" y="685800"/>
            <a:ext cx="8839200" cy="533400"/>
          </a:xfrm>
        </p:spPr>
        <p:txBody>
          <a:bodyPr/>
          <a:lstStyle/>
          <a:p>
            <a:pPr algn="l" eaLnBrk="1" hangingPunct="1">
              <a:defRPr/>
            </a:pPr>
            <a:r>
              <a:rPr lang="tr-TR" sz="3200" b="1" smtClean="0">
                <a:solidFill>
                  <a:srgbClr val="FF0000"/>
                </a:solidFill>
                <a:latin typeface="Times New Roman" pitchFamily="18" charset="0"/>
              </a:rPr>
              <a:t>Diğer İhracat Şekilleri Çerçevesindeki İhracat</a:t>
            </a:r>
          </a:p>
        </p:txBody>
      </p:sp>
      <p:sp>
        <p:nvSpPr>
          <p:cNvPr id="27652" name="Rectangle 3"/>
          <p:cNvSpPr>
            <a:spLocks noGrp="1" noChangeArrowheads="1"/>
          </p:cNvSpPr>
          <p:nvPr>
            <p:ph type="body" idx="1"/>
          </p:nvPr>
        </p:nvSpPr>
        <p:spPr>
          <a:xfrm>
            <a:off x="152400" y="1371600"/>
            <a:ext cx="8991600" cy="5334000"/>
          </a:xfrm>
        </p:spPr>
        <p:txBody>
          <a:bodyPr/>
          <a:lstStyle/>
          <a:p>
            <a:pPr eaLnBrk="1" hangingPunct="1">
              <a:lnSpc>
                <a:spcPct val="150000"/>
              </a:lnSpc>
            </a:pPr>
            <a:r>
              <a:rPr lang="tr-TR" sz="2100" smtClean="0">
                <a:solidFill>
                  <a:srgbClr val="FFFF00"/>
                </a:solidFill>
                <a:latin typeface="Times New Roman" pitchFamily="18" charset="0"/>
              </a:rPr>
              <a:t>Konsinye İhracat</a:t>
            </a:r>
          </a:p>
          <a:p>
            <a:pPr eaLnBrk="1" hangingPunct="1">
              <a:lnSpc>
                <a:spcPct val="150000"/>
              </a:lnSpc>
            </a:pPr>
            <a:r>
              <a:rPr lang="tr-TR" sz="2100" smtClean="0">
                <a:solidFill>
                  <a:srgbClr val="FFFF00"/>
                </a:solidFill>
                <a:latin typeface="Times New Roman" pitchFamily="18" charset="0"/>
              </a:rPr>
              <a:t>İthal Edilmiş Malların İhracı</a:t>
            </a:r>
          </a:p>
          <a:p>
            <a:pPr eaLnBrk="1" hangingPunct="1">
              <a:lnSpc>
                <a:spcPct val="150000"/>
              </a:lnSpc>
            </a:pPr>
            <a:r>
              <a:rPr lang="tr-TR" sz="2100" smtClean="0">
                <a:solidFill>
                  <a:srgbClr val="FFFF00"/>
                </a:solidFill>
                <a:latin typeface="Times New Roman" pitchFamily="18" charset="0"/>
              </a:rPr>
              <a:t>Bedelsiz İhracat</a:t>
            </a:r>
          </a:p>
          <a:p>
            <a:pPr eaLnBrk="1" hangingPunct="1">
              <a:lnSpc>
                <a:spcPct val="150000"/>
              </a:lnSpc>
            </a:pPr>
            <a:r>
              <a:rPr lang="tr-TR" sz="2100" smtClean="0">
                <a:solidFill>
                  <a:srgbClr val="FFFF00"/>
                </a:solidFill>
                <a:latin typeface="Times New Roman" pitchFamily="18" charset="0"/>
              </a:rPr>
              <a:t>Türkiye’de İkamet Etmeyenlere Özel Fatura ile Yapılan Satışlar - (Bavul Ticareti)</a:t>
            </a:r>
          </a:p>
          <a:p>
            <a:pPr eaLnBrk="1" hangingPunct="1">
              <a:lnSpc>
                <a:spcPct val="150000"/>
              </a:lnSpc>
            </a:pPr>
            <a:r>
              <a:rPr lang="tr-TR" sz="2100" smtClean="0">
                <a:solidFill>
                  <a:srgbClr val="FFFF00"/>
                </a:solidFill>
                <a:latin typeface="Times New Roman" pitchFamily="18" charset="0"/>
              </a:rPr>
              <a:t>Yurt dışı Müteahhitlik ve Teknik Müşavirlik Kapsamındaki İhracat</a:t>
            </a:r>
          </a:p>
          <a:p>
            <a:pPr eaLnBrk="1" hangingPunct="1">
              <a:lnSpc>
                <a:spcPct val="150000"/>
              </a:lnSpc>
            </a:pPr>
            <a:r>
              <a:rPr lang="tr-TR" sz="2100" smtClean="0">
                <a:solidFill>
                  <a:srgbClr val="FFFF00"/>
                </a:solidFill>
                <a:latin typeface="Times New Roman" pitchFamily="18" charset="0"/>
              </a:rPr>
              <a:t>Offset</a:t>
            </a:r>
          </a:p>
        </p:txBody>
      </p:sp>
      <p:sp>
        <p:nvSpPr>
          <p:cNvPr id="67588" name="Rectangle 4"/>
          <p:cNvSpPr>
            <a:spLocks noChangeArrowheads="1"/>
          </p:cNvSpPr>
          <p:nvPr/>
        </p:nvSpPr>
        <p:spPr bwMode="auto">
          <a:xfrm>
            <a:off x="685800" y="0"/>
            <a:ext cx="8229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0"/>
              </a:spcBef>
              <a:defRPr/>
            </a:pPr>
            <a:r>
              <a:rPr lang="tr-TR">
                <a:effectLst>
                  <a:outerShdw blurRad="38100" dist="38100" dir="2700000" algn="tl">
                    <a:srgbClr val="000000"/>
                  </a:outerShdw>
                </a:effectLst>
              </a:rPr>
              <a:t>İHRACAT ŞEKLİNE GÖRE(3)</a:t>
            </a:r>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Text Box 1026"/>
          <p:cNvSpPr txBox="1">
            <a:spLocks noChangeArrowheads="1"/>
          </p:cNvSpPr>
          <p:nvPr/>
        </p:nvSpPr>
        <p:spPr bwMode="auto">
          <a:xfrm>
            <a:off x="304800" y="1704975"/>
            <a:ext cx="8763000"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pPr algn="just">
              <a:spcBef>
                <a:spcPct val="0"/>
              </a:spcBef>
            </a:pPr>
            <a:r>
              <a:rPr lang="tr-TR" sz="2000" b="0" u="sng"/>
              <a:t>KONSİNYE İHRACAT;</a:t>
            </a:r>
            <a:r>
              <a:rPr lang="tr-TR" sz="2000" b="0">
                <a:solidFill>
                  <a:srgbClr val="FFFF00"/>
                </a:solidFill>
              </a:rPr>
              <a:t> KESİN SATIŞI DAHA SONRA YAPILMAK ÜZERE DIŞ ALICILARA, KOMİSYONCULARA, İHRACATÇININ YURT DIŞINDAKİ ŞUBE VE TEMSİLCİLİKLERİNE MAL GÖNDERİLMESİ ŞEKLİNDE YAPILAN İHRACAT BİÇİMİDİR.</a:t>
            </a:r>
          </a:p>
          <a:p>
            <a:pPr algn="just">
              <a:spcBef>
                <a:spcPct val="0"/>
              </a:spcBef>
            </a:pPr>
            <a:endParaRPr lang="tr-TR" sz="2000" b="0">
              <a:solidFill>
                <a:srgbClr val="FFFF00"/>
              </a:solidFill>
            </a:endParaRPr>
          </a:p>
          <a:p>
            <a:pPr algn="just">
              <a:spcBef>
                <a:spcPct val="0"/>
              </a:spcBef>
            </a:pPr>
            <a:r>
              <a:rPr lang="tr-TR" sz="2000" b="0" u="sng"/>
              <a:t>TALEPLER;</a:t>
            </a:r>
            <a:r>
              <a:rPr lang="tr-TR" sz="2000" b="0">
                <a:solidFill>
                  <a:srgbClr val="FFFF00"/>
                </a:solidFill>
              </a:rPr>
              <a:t> İHRACATÇI BİRLİKLERİ GENEL SEKRETERLİKLERİNE YAPILIR. KONSİNYE İHRAÇ İZİNLERİNİN SÜRESİ 30 (OTUZ) GÜNDÜR. KONSİNYE OLARAK GÖNDERİLEN MALLARIN İHRAÇ TARİHİNDEN İTİBAREN 1 (BİR) YIL İÇİNDE SATILMASI GEREKİR. HAKLI VE ZORUNLU NEDENLERLE BU SÜRE, İZNİ VEREN MERCİ TARAFINDAN TOPLAM 2 (İKİ) YILA KADAR UZATILABİLMEKTEDİR. </a:t>
            </a:r>
          </a:p>
          <a:p>
            <a:pPr algn="just">
              <a:spcBef>
                <a:spcPct val="0"/>
              </a:spcBef>
            </a:pPr>
            <a:endParaRPr lang="tr-TR" sz="2000" b="0">
              <a:solidFill>
                <a:srgbClr val="FFFF00"/>
              </a:solidFill>
            </a:endParaRPr>
          </a:p>
          <a:p>
            <a:pPr algn="just">
              <a:spcBef>
                <a:spcPct val="0"/>
              </a:spcBef>
            </a:pPr>
            <a:r>
              <a:rPr lang="tr-TR" sz="2000" b="0">
                <a:solidFill>
                  <a:srgbClr val="FFFF00"/>
                </a:solidFill>
              </a:rPr>
              <a:t>MALLARIN SATILAMAMASI DURUMUNDA İSE GÜMRÜK MEVZUATI ÇERÇEVESİNDE ÜLKEMİZE GERİ GETİRİLMELERİ ZORUNLUDUR.</a:t>
            </a:r>
            <a:endParaRPr lang="tr-TR" sz="1800" b="0">
              <a:solidFill>
                <a:schemeClr val="tx1"/>
              </a:solidFill>
            </a:endParaRPr>
          </a:p>
        </p:txBody>
      </p:sp>
      <p:sp>
        <p:nvSpPr>
          <p:cNvPr id="58371" name="Rectangle 1027"/>
          <p:cNvSpPr>
            <a:spLocks noChangeArrowheads="1"/>
          </p:cNvSpPr>
          <p:nvPr/>
        </p:nvSpPr>
        <p:spPr bwMode="auto">
          <a:xfrm>
            <a:off x="685800" y="152400"/>
            <a:ext cx="7772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spcBef>
                <a:spcPct val="0"/>
              </a:spcBef>
              <a:buClr>
                <a:srgbClr val="FFFF00"/>
              </a:buClr>
              <a:buFont typeface="Wingdings" pitchFamily="2" charset="2"/>
              <a:buNone/>
              <a:defRPr/>
            </a:pPr>
            <a:r>
              <a:rPr lang="tr-TR" dirty="0">
                <a:effectLst>
                  <a:outerShdw blurRad="38100" dist="38100" dir="2700000" algn="tl">
                    <a:srgbClr val="000000"/>
                  </a:outerShdw>
                </a:effectLst>
              </a:rPr>
              <a:t>KONSİNYE İHRACAT(1)</a:t>
            </a:r>
          </a:p>
        </p:txBody>
      </p:sp>
    </p:spTree>
  </p:cSld>
  <p:clrMapOvr>
    <a:masterClrMapping/>
  </p:clrMapOvr>
  <p:transition spd="med">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5444B109-ABB7-423E-920B-B62D4BD47DE5}" type="slidenum">
              <a:rPr lang="tr-TR" sz="1400" b="0" smtClean="0">
                <a:solidFill>
                  <a:schemeClr val="bg1"/>
                </a:solidFill>
              </a:rPr>
              <a:pPr/>
              <a:t>28</a:t>
            </a:fld>
            <a:endParaRPr lang="tr-TR" sz="1400" b="0" smtClean="0">
              <a:solidFill>
                <a:schemeClr val="bg1"/>
              </a:solidFill>
            </a:endParaRPr>
          </a:p>
        </p:txBody>
      </p:sp>
      <p:sp>
        <p:nvSpPr>
          <p:cNvPr id="21506" name="Rectangle 2"/>
          <p:cNvSpPr>
            <a:spLocks noGrp="1" noChangeArrowheads="1"/>
          </p:cNvSpPr>
          <p:nvPr>
            <p:ph type="title"/>
          </p:nvPr>
        </p:nvSpPr>
        <p:spPr>
          <a:xfrm>
            <a:off x="685800" y="152400"/>
            <a:ext cx="7772400" cy="762000"/>
          </a:xfrm>
        </p:spPr>
        <p:txBody>
          <a:bodyPr/>
          <a:lstStyle/>
          <a:p>
            <a:pPr eaLnBrk="1" hangingPunct="1">
              <a:defRPr/>
            </a:pPr>
            <a:r>
              <a:rPr lang="tr-TR" sz="3600" b="1" smtClean="0">
                <a:solidFill>
                  <a:srgbClr val="FF0000"/>
                </a:solidFill>
                <a:latin typeface="Times New Roman" pitchFamily="18" charset="0"/>
              </a:rPr>
              <a:t>KONSİNYE İHRACAT(2)</a:t>
            </a:r>
            <a:endParaRPr lang="tr-TR" sz="3600" b="1" dirty="0" smtClean="0">
              <a:solidFill>
                <a:srgbClr val="FF0000"/>
              </a:solidFill>
              <a:latin typeface="Times New Roman" pitchFamily="18" charset="0"/>
            </a:endParaRPr>
          </a:p>
        </p:txBody>
      </p:sp>
      <p:sp>
        <p:nvSpPr>
          <p:cNvPr id="29700" name="Rectangle 3"/>
          <p:cNvSpPr>
            <a:spLocks noGrp="1" noChangeArrowheads="1"/>
          </p:cNvSpPr>
          <p:nvPr>
            <p:ph type="body" idx="1"/>
          </p:nvPr>
        </p:nvSpPr>
        <p:spPr>
          <a:xfrm>
            <a:off x="304800" y="914400"/>
            <a:ext cx="8686800" cy="5715000"/>
          </a:xfrm>
        </p:spPr>
        <p:txBody>
          <a:bodyPr/>
          <a:lstStyle/>
          <a:p>
            <a:pPr eaLnBrk="1" hangingPunct="1">
              <a:lnSpc>
                <a:spcPct val="140000"/>
              </a:lnSpc>
            </a:pPr>
            <a:r>
              <a:rPr lang="tr-TR" sz="2800" smtClean="0">
                <a:solidFill>
                  <a:srgbClr val="FFFF00"/>
                </a:solidFill>
                <a:latin typeface="Times New Roman" pitchFamily="18" charset="0"/>
              </a:rPr>
              <a:t>Kesin Satış Daha Sonra</a:t>
            </a:r>
          </a:p>
          <a:p>
            <a:pPr eaLnBrk="1" hangingPunct="1">
              <a:lnSpc>
                <a:spcPct val="130000"/>
              </a:lnSpc>
            </a:pPr>
            <a:r>
              <a:rPr lang="tr-TR" sz="2800" smtClean="0">
                <a:solidFill>
                  <a:srgbClr val="FFFF00"/>
                </a:solidFill>
                <a:latin typeface="Times New Roman" pitchFamily="18" charset="0"/>
              </a:rPr>
              <a:t>Müracaat Yeri İhracatçı Birlikleri Genel Sekreterliği (İBGS)</a:t>
            </a:r>
          </a:p>
          <a:p>
            <a:pPr eaLnBrk="1" hangingPunct="1">
              <a:lnSpc>
                <a:spcPct val="130000"/>
              </a:lnSpc>
            </a:pPr>
            <a:r>
              <a:rPr lang="tr-TR" sz="2800" smtClean="0">
                <a:solidFill>
                  <a:srgbClr val="FFFF00"/>
                </a:solidFill>
                <a:latin typeface="Times New Roman" pitchFamily="18" charset="0"/>
              </a:rPr>
              <a:t>Bu Kapsamda Konsinye Olarak Onaylanan GB’nin Gümrük İdaresine Sunulma Süresi 30 (Otuz) Gündür.</a:t>
            </a:r>
          </a:p>
          <a:p>
            <a:pPr eaLnBrk="1" hangingPunct="1">
              <a:lnSpc>
                <a:spcPct val="140000"/>
              </a:lnSpc>
            </a:pPr>
            <a:r>
              <a:rPr lang="tr-TR" sz="2800" smtClean="0">
                <a:solidFill>
                  <a:srgbClr val="FFFF00"/>
                </a:solidFill>
                <a:latin typeface="Times New Roman" pitchFamily="18" charset="0"/>
              </a:rPr>
              <a:t>1+2 Yıl İçinde Satış</a:t>
            </a:r>
          </a:p>
          <a:p>
            <a:pPr eaLnBrk="1" hangingPunct="1">
              <a:lnSpc>
                <a:spcPct val="140000"/>
              </a:lnSpc>
            </a:pPr>
            <a:r>
              <a:rPr lang="tr-TR" sz="2800" smtClean="0">
                <a:solidFill>
                  <a:srgbClr val="FFFF00"/>
                </a:solidFill>
                <a:latin typeface="Times New Roman" pitchFamily="18" charset="0"/>
              </a:rPr>
              <a:t>Satılmazsa Malın Gelmesi</a:t>
            </a:r>
          </a:p>
        </p:txBody>
      </p:sp>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25826414-F9D0-4EBE-B4B9-C8A551894817}" type="slidenum">
              <a:rPr lang="tr-TR" sz="1400" b="0" smtClean="0">
                <a:solidFill>
                  <a:schemeClr val="bg1"/>
                </a:solidFill>
              </a:rPr>
              <a:pPr/>
              <a:t>29</a:t>
            </a:fld>
            <a:endParaRPr lang="tr-TR" sz="1400" b="0" smtClean="0">
              <a:solidFill>
                <a:schemeClr val="bg1"/>
              </a:solidFill>
            </a:endParaRPr>
          </a:p>
        </p:txBody>
      </p:sp>
      <p:sp>
        <p:nvSpPr>
          <p:cNvPr id="22530" name="Rectangle 2"/>
          <p:cNvSpPr>
            <a:spLocks noGrp="1" noChangeArrowheads="1"/>
          </p:cNvSpPr>
          <p:nvPr>
            <p:ph type="title"/>
          </p:nvPr>
        </p:nvSpPr>
        <p:spPr>
          <a:xfrm>
            <a:off x="685800" y="304800"/>
            <a:ext cx="7772400" cy="1143000"/>
          </a:xfrm>
        </p:spPr>
        <p:txBody>
          <a:bodyPr/>
          <a:lstStyle/>
          <a:p>
            <a:pPr eaLnBrk="1" hangingPunct="1">
              <a:defRPr/>
            </a:pPr>
            <a:r>
              <a:rPr lang="tr-TR" sz="3600" b="1" smtClean="0">
                <a:solidFill>
                  <a:srgbClr val="FF0000"/>
                </a:solidFill>
                <a:latin typeface="Times New Roman" pitchFamily="18" charset="0"/>
              </a:rPr>
              <a:t>İTHAL EDİLMİŞ MALLARIN İHRACI</a:t>
            </a:r>
          </a:p>
        </p:txBody>
      </p:sp>
      <p:sp>
        <p:nvSpPr>
          <p:cNvPr id="30724" name="Rectangle 3"/>
          <p:cNvSpPr>
            <a:spLocks noGrp="1" noChangeArrowheads="1"/>
          </p:cNvSpPr>
          <p:nvPr>
            <p:ph type="body" idx="1"/>
          </p:nvPr>
        </p:nvSpPr>
        <p:spPr>
          <a:xfrm>
            <a:off x="381000" y="1524000"/>
            <a:ext cx="8610600" cy="5181600"/>
          </a:xfrm>
        </p:spPr>
        <p:txBody>
          <a:bodyPr/>
          <a:lstStyle/>
          <a:p>
            <a:pPr eaLnBrk="1" hangingPunct="1">
              <a:lnSpc>
                <a:spcPct val="200000"/>
              </a:lnSpc>
            </a:pPr>
            <a:r>
              <a:rPr lang="tr-TR" sz="2800" b="1" smtClean="0">
                <a:solidFill>
                  <a:srgbClr val="FFFF00"/>
                </a:solidFill>
                <a:latin typeface="Times New Roman" pitchFamily="18" charset="0"/>
              </a:rPr>
              <a:t> </a:t>
            </a:r>
            <a:r>
              <a:rPr lang="tr-TR" sz="2800" smtClean="0">
                <a:solidFill>
                  <a:srgbClr val="FFFF00"/>
                </a:solidFill>
                <a:latin typeface="Times New Roman" pitchFamily="18" charset="0"/>
              </a:rPr>
              <a:t>Genel Esaslar Dahilindeki İhracat Kapsamında Değerlendirilir.</a:t>
            </a:r>
          </a:p>
          <a:p>
            <a:pPr eaLnBrk="1" hangingPunct="1">
              <a:lnSpc>
                <a:spcPct val="200000"/>
              </a:lnSpc>
            </a:pPr>
            <a:r>
              <a:rPr lang="tr-TR" sz="2800" smtClean="0">
                <a:solidFill>
                  <a:srgbClr val="FFFF00"/>
                </a:solidFill>
                <a:latin typeface="Times New Roman" pitchFamily="18" charset="0"/>
              </a:rPr>
              <a:t>Ancak Bazı Hükümler Saklıdır</a:t>
            </a:r>
          </a:p>
          <a:p>
            <a:pPr lvl="2" eaLnBrk="1" hangingPunct="1">
              <a:lnSpc>
                <a:spcPct val="200000"/>
              </a:lnSpc>
            </a:pPr>
            <a:r>
              <a:rPr lang="tr-TR" smtClean="0">
                <a:solidFill>
                  <a:srgbClr val="FF0000"/>
                </a:solidFill>
              </a:rPr>
              <a:t>İhracatın Desteklenmesine Yönelik Mevzuat</a:t>
            </a:r>
          </a:p>
          <a:p>
            <a:pPr lvl="2" eaLnBrk="1" hangingPunct="1">
              <a:lnSpc>
                <a:spcPct val="200000"/>
              </a:lnSpc>
            </a:pPr>
            <a:r>
              <a:rPr lang="tr-TR" smtClean="0">
                <a:solidFill>
                  <a:srgbClr val="FF0000"/>
                </a:solidFill>
              </a:rPr>
              <a:t>Yatırım Mevzuatı</a:t>
            </a:r>
          </a:p>
          <a:p>
            <a:pPr lvl="2" eaLnBrk="1" hangingPunct="1">
              <a:lnSpc>
                <a:spcPct val="200000"/>
              </a:lnSpc>
            </a:pPr>
            <a:r>
              <a:rPr lang="tr-TR" smtClean="0">
                <a:solidFill>
                  <a:srgbClr val="FF0000"/>
                </a:solidFill>
              </a:rPr>
              <a:t>Gümrük Mevzuatı Mahrecine İade Hükümleri</a:t>
            </a: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7422E090-A5D9-45CA-AE7E-F0382E30BE3B}" type="slidenum">
              <a:rPr lang="tr-TR" sz="1400" b="0" smtClean="0">
                <a:solidFill>
                  <a:schemeClr val="bg1"/>
                </a:solidFill>
              </a:rPr>
              <a:pPr/>
              <a:t>3</a:t>
            </a:fld>
            <a:endParaRPr lang="tr-TR" sz="1400" b="0" smtClean="0">
              <a:solidFill>
                <a:schemeClr val="bg1"/>
              </a:solidFill>
            </a:endParaRPr>
          </a:p>
        </p:txBody>
      </p:sp>
      <p:sp>
        <p:nvSpPr>
          <p:cNvPr id="2" name="Rectangle 2"/>
          <p:cNvSpPr>
            <a:spLocks noGrp="1" noChangeArrowheads="1"/>
          </p:cNvSpPr>
          <p:nvPr>
            <p:ph type="title"/>
          </p:nvPr>
        </p:nvSpPr>
        <p:spPr>
          <a:xfrm>
            <a:off x="685800" y="228600"/>
            <a:ext cx="7772400" cy="1066800"/>
          </a:xfrm>
        </p:spPr>
        <p:txBody>
          <a:bodyPr/>
          <a:lstStyle/>
          <a:p>
            <a:pPr eaLnBrk="1" hangingPunct="1">
              <a:defRPr/>
            </a:pPr>
            <a:r>
              <a:rPr lang="tr-TR" sz="3600" b="1" dirty="0" smtClean="0">
                <a:solidFill>
                  <a:srgbClr val="FF0000"/>
                </a:solidFill>
                <a:latin typeface="Times New Roman" pitchFamily="18" charset="0"/>
              </a:rPr>
              <a:t>İÇİNDEKİLER - II</a:t>
            </a:r>
          </a:p>
        </p:txBody>
      </p:sp>
      <p:sp>
        <p:nvSpPr>
          <p:cNvPr id="4100" name="Rectangle 3"/>
          <p:cNvSpPr>
            <a:spLocks noGrp="1" noChangeArrowheads="1"/>
          </p:cNvSpPr>
          <p:nvPr>
            <p:ph type="body" idx="1"/>
          </p:nvPr>
        </p:nvSpPr>
        <p:spPr>
          <a:xfrm>
            <a:off x="685800" y="1371600"/>
            <a:ext cx="8153400" cy="5257800"/>
          </a:xfrm>
        </p:spPr>
        <p:txBody>
          <a:bodyPr/>
          <a:lstStyle/>
          <a:p>
            <a:pPr eaLnBrk="1" hangingPunct="1">
              <a:lnSpc>
                <a:spcPct val="120000"/>
              </a:lnSpc>
            </a:pPr>
            <a:endParaRPr lang="tr-TR" sz="3600" b="1" smtClean="0">
              <a:solidFill>
                <a:srgbClr val="FFFF00"/>
              </a:solidFill>
              <a:latin typeface="Times New Roman" pitchFamily="18" charset="0"/>
            </a:endParaRPr>
          </a:p>
          <a:p>
            <a:pPr eaLnBrk="1" hangingPunct="1"/>
            <a:r>
              <a:rPr lang="tr-TR" sz="3600" smtClean="0">
                <a:solidFill>
                  <a:srgbClr val="FFFF00"/>
                </a:solidFill>
                <a:latin typeface="Times New Roman" pitchFamily="18" charset="0"/>
              </a:rPr>
              <a:t>İhracatta Kullanılan Belgeler</a:t>
            </a:r>
          </a:p>
          <a:p>
            <a:pPr lvl="2" eaLnBrk="1" hangingPunct="1"/>
            <a:r>
              <a:rPr lang="tr-TR" sz="2800" smtClean="0">
                <a:solidFill>
                  <a:srgbClr val="FF0000"/>
                </a:solidFill>
              </a:rPr>
              <a:t>Tercihli Ticaretten Yararlanmaya Dönük Belgeler</a:t>
            </a:r>
          </a:p>
          <a:p>
            <a:pPr eaLnBrk="1" hangingPunct="1">
              <a:lnSpc>
                <a:spcPct val="120000"/>
              </a:lnSpc>
            </a:pPr>
            <a:r>
              <a:rPr lang="tr-TR" sz="3600" smtClean="0">
                <a:solidFill>
                  <a:srgbClr val="FFFF00"/>
                </a:solidFill>
                <a:latin typeface="Times New Roman" pitchFamily="18" charset="0"/>
              </a:rPr>
              <a:t>İhracatın Tabi Olduğu Hususlar</a:t>
            </a:r>
          </a:p>
        </p:txBody>
      </p:sp>
    </p:spTree>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228600" y="1019175"/>
            <a:ext cx="8763000" cy="557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pPr algn="just">
              <a:spcBef>
                <a:spcPct val="0"/>
              </a:spcBef>
            </a:pPr>
            <a:r>
              <a:rPr lang="tr-TR" sz="2000" b="0" u="sng"/>
              <a:t>BEDELSİZ İHRACAT:</a:t>
            </a:r>
            <a:r>
              <a:rPr lang="tr-TR" sz="2000" b="0">
                <a:solidFill>
                  <a:srgbClr val="FFFF00"/>
                </a:solidFill>
              </a:rPr>
              <a:t> KARŞILIĞINDA YURT DIŞINDAN BİR ÖDEME YAPILMAKSIZIN YURT DIŞINA MAL ÇIKARILMASINI İFADE EDER.</a:t>
            </a:r>
          </a:p>
          <a:p>
            <a:pPr algn="just">
              <a:spcBef>
                <a:spcPct val="0"/>
              </a:spcBef>
            </a:pPr>
            <a:endParaRPr lang="tr-TR" sz="2000" b="0">
              <a:solidFill>
                <a:srgbClr val="FFFF00"/>
              </a:solidFill>
            </a:endParaRPr>
          </a:p>
          <a:p>
            <a:pPr algn="just">
              <a:spcBef>
                <a:spcPct val="0"/>
              </a:spcBef>
            </a:pPr>
            <a:r>
              <a:rPr lang="tr-TR" sz="2000" b="0">
                <a:solidFill>
                  <a:srgbClr val="FFFF00"/>
                </a:solidFill>
              </a:rPr>
              <a:t>BEDELSİZ İHRACAT, İHRACAT 2008/12 SAYILI TEBLİĞ ILE DÜZENLENMİŞTİR. SÖZ KONUSU TEBLİĞ’DE BEDELSİZ OLARAK İHRAÇ EDİLEBİLECEK MALLAR SAYILMIŞTIR.</a:t>
            </a:r>
          </a:p>
          <a:p>
            <a:pPr algn="just">
              <a:spcBef>
                <a:spcPct val="0"/>
              </a:spcBef>
            </a:pPr>
            <a:endParaRPr lang="tr-TR" sz="2000" b="0">
              <a:solidFill>
                <a:srgbClr val="FFFF00"/>
              </a:solidFill>
            </a:endParaRPr>
          </a:p>
          <a:p>
            <a:pPr algn="just">
              <a:spcBef>
                <a:spcPct val="0"/>
              </a:spcBef>
            </a:pPr>
            <a:r>
              <a:rPr lang="tr-TR" sz="2000" b="0">
                <a:solidFill>
                  <a:srgbClr val="FFFF00"/>
                </a:solidFill>
              </a:rPr>
              <a:t>1- GERÇEK VEYA TÜZEL KİŞİLER TARAFINDAN GÖTÜRÜLEN VEYA GÖNDERİLEN HEDİYELER, MIKTARI TİCARİ TEAMÜLLERE UYGUN NUMUNELER İLE REKLAM VE TANITIM MALLARI, YENİDEN KULLANIMA VEYA GERİ DÖNÜŞÜME KONU İTHAL EDİLMİŞ MAL VE AMBALAJ MALZEMELERİ ,</a:t>
            </a:r>
          </a:p>
          <a:p>
            <a:pPr algn="just">
              <a:spcBef>
                <a:spcPct val="0"/>
              </a:spcBef>
            </a:pPr>
            <a:endParaRPr lang="tr-TR" sz="2000" b="0">
              <a:solidFill>
                <a:srgbClr val="FFFF00"/>
              </a:solidFill>
            </a:endParaRPr>
          </a:p>
          <a:p>
            <a:pPr algn="just">
              <a:spcBef>
                <a:spcPct val="0"/>
              </a:spcBef>
            </a:pPr>
            <a:r>
              <a:rPr lang="tr-TR" sz="2000" b="0">
                <a:solidFill>
                  <a:srgbClr val="FFFF00"/>
                </a:solidFill>
              </a:rPr>
              <a:t>2- DAHA ÖNCE USULÜNE UYGUN OLARAK İHRAÇ EDİLMİŞ MALLARIN BEDELSİZ GÖNDERİLMESİ TİCARİ ÖRF VE ADETLERE UYGUN PARÇALARI, FİRELERİ İLE GARANTİLİ OLARAK İHRAÇ EDİLEN MALLARIN GARANTİ SÜRESİ İÇİNDE YENİLENMESİ GEREKEN PARÇALARI,</a:t>
            </a:r>
            <a:endParaRPr lang="tr-TR" sz="1700" b="0">
              <a:solidFill>
                <a:schemeClr val="tx1"/>
              </a:solidFill>
            </a:endParaRPr>
          </a:p>
        </p:txBody>
      </p:sp>
      <p:sp>
        <p:nvSpPr>
          <p:cNvPr id="63491" name="Rectangle 3"/>
          <p:cNvSpPr>
            <a:spLocks noChangeArrowheads="1"/>
          </p:cNvSpPr>
          <p:nvPr/>
        </p:nvSpPr>
        <p:spPr bwMode="auto">
          <a:xfrm>
            <a:off x="838200" y="76200"/>
            <a:ext cx="7772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spcBef>
                <a:spcPct val="0"/>
              </a:spcBef>
              <a:buClr>
                <a:srgbClr val="FFFF00"/>
              </a:buClr>
              <a:buFont typeface="Wingdings" pitchFamily="2" charset="2"/>
              <a:buNone/>
              <a:defRPr/>
            </a:pPr>
            <a:r>
              <a:rPr lang="tr-TR" dirty="0">
                <a:effectLst>
                  <a:outerShdw blurRad="38100" dist="38100" dir="2700000" algn="tl">
                    <a:srgbClr val="000000"/>
                  </a:outerShdw>
                </a:effectLst>
              </a:rPr>
              <a:t>BEDELSİZ İHRACAT(1)</a:t>
            </a:r>
          </a:p>
        </p:txBody>
      </p:sp>
    </p:spTree>
  </p:cSld>
  <p:clrMapOvr>
    <a:masterClrMapping/>
  </p:clrMapOvr>
  <p:transition spd="med">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76200" y="455613"/>
            <a:ext cx="9067800" cy="594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pPr algn="just">
              <a:spcBef>
                <a:spcPct val="0"/>
              </a:spcBef>
            </a:pPr>
            <a:r>
              <a:rPr lang="tr-TR" sz="2000">
                <a:solidFill>
                  <a:srgbClr val="FFFF00"/>
                </a:solidFill>
              </a:rPr>
              <a:t>3-</a:t>
            </a:r>
            <a:r>
              <a:rPr lang="tr-TR" sz="2000" b="0">
                <a:solidFill>
                  <a:srgbClr val="FFFF00"/>
                </a:solidFill>
              </a:rPr>
              <a:t> YABANCI MİSYON MENSUPLARININ, TÜRKİYE’DE ÇALIŞAN YABANCILARIN YURT DIŞINA HANE NAKLİ SURETİYLE GİDECEK TÜRK VATANDAŞLARININ, DAİMİ VEYA GEÇİCİ GÖREVLE YURT DIŞINA GİDEN KAMU GÖREVLİLERİNİN, BU DURUMLARININ İLGİLİ MERCİLERCE BELGELENMESİ ŞARTIYLA, BERABERLERİNDE GÖTÜRECEKLERİ, GÖNDERECEKLERİ VEYA ADLARINA GÖNDERİLECEK MAL VE TAŞITLAR,</a:t>
            </a:r>
          </a:p>
          <a:p>
            <a:pPr algn="just">
              <a:spcBef>
                <a:spcPct val="0"/>
              </a:spcBef>
            </a:pPr>
            <a:endParaRPr lang="tr-TR" sz="400" b="0">
              <a:solidFill>
                <a:srgbClr val="FFFF00"/>
              </a:solidFill>
            </a:endParaRPr>
          </a:p>
          <a:p>
            <a:pPr algn="just">
              <a:spcBef>
                <a:spcPct val="0"/>
              </a:spcBef>
            </a:pPr>
            <a:endParaRPr lang="tr-TR" sz="400" b="0">
              <a:solidFill>
                <a:srgbClr val="FFFF00"/>
              </a:solidFill>
            </a:endParaRPr>
          </a:p>
          <a:p>
            <a:pPr algn="just">
              <a:spcBef>
                <a:spcPct val="0"/>
              </a:spcBef>
            </a:pPr>
            <a:r>
              <a:rPr lang="tr-TR" sz="2000" b="0">
                <a:solidFill>
                  <a:srgbClr val="FFFF00"/>
                </a:solidFill>
              </a:rPr>
              <a:t>4- YURT DIŞINDA YERLEŞIK TÜZEL KİŞİLER, YABANCI TURİSTLER VE YURT DIŞINDA İKAMET EDEN TÜRK VATANDAŞLARININ BERABERLERİNDE GÖTÜRECEKLERİ, GÖNDERECEKLERİ VEYA ADLARINA GÖNDERİLECEK MAL VE TAŞITLAR,</a:t>
            </a:r>
          </a:p>
          <a:p>
            <a:pPr algn="just">
              <a:spcBef>
                <a:spcPct val="0"/>
              </a:spcBef>
            </a:pPr>
            <a:endParaRPr lang="tr-TR" sz="400" b="0">
              <a:solidFill>
                <a:srgbClr val="FFFF00"/>
              </a:solidFill>
            </a:endParaRPr>
          </a:p>
          <a:p>
            <a:pPr algn="just">
              <a:spcBef>
                <a:spcPct val="0"/>
              </a:spcBef>
            </a:pPr>
            <a:endParaRPr lang="tr-TR" sz="400" b="0">
              <a:solidFill>
                <a:srgbClr val="FFFF00"/>
              </a:solidFill>
            </a:endParaRPr>
          </a:p>
          <a:p>
            <a:pPr algn="just">
              <a:spcBef>
                <a:spcPct val="0"/>
              </a:spcBef>
            </a:pPr>
            <a:r>
              <a:rPr lang="tr-TR" sz="2000" b="0">
                <a:solidFill>
                  <a:srgbClr val="FFFF00"/>
                </a:solidFill>
              </a:rPr>
              <a:t>5- KAMU KURUM VE KURULUŞLARI, BELEDİYELER VE ÜNİVERSİTELERİN; GÖREVLERİ VEYA ANLAŞMALAR GEREĞİ GÖNDERECEKLERİ MAL VE TAŞITLAR,</a:t>
            </a:r>
          </a:p>
          <a:p>
            <a:pPr algn="just">
              <a:spcBef>
                <a:spcPct val="0"/>
              </a:spcBef>
            </a:pPr>
            <a:endParaRPr lang="tr-TR" sz="400" b="0">
              <a:solidFill>
                <a:srgbClr val="FFFF00"/>
              </a:solidFill>
            </a:endParaRPr>
          </a:p>
          <a:p>
            <a:pPr algn="just">
              <a:spcBef>
                <a:spcPct val="0"/>
              </a:spcBef>
            </a:pPr>
            <a:r>
              <a:rPr lang="tr-TR" sz="2000" b="0">
                <a:solidFill>
                  <a:srgbClr val="FFFF00"/>
                </a:solidFill>
              </a:rPr>
              <a:t>6-  SAVAŞ, DEPREM, SEL, SALGIN HASTALIK, KITLIK VE BENZERİ AFET DURUMLARINDA; KAMU KURUM VE KURULUŞLARI, BELEDİYELER, ÜNİVERSİTELER VE KIZILAY İLE KAMU YARARINA ÇALIŞAN DERNEK VE VAKIFLARIN GÖNDERECEKLERİ İNSANİ YARDIM MALZEMELERİ,</a:t>
            </a:r>
          </a:p>
          <a:p>
            <a:pPr algn="just">
              <a:spcBef>
                <a:spcPct val="0"/>
              </a:spcBef>
            </a:pPr>
            <a:endParaRPr lang="tr-TR" sz="400" b="0">
              <a:solidFill>
                <a:srgbClr val="FFFF00"/>
              </a:solidFill>
            </a:endParaRPr>
          </a:p>
          <a:p>
            <a:pPr algn="just">
              <a:spcBef>
                <a:spcPct val="0"/>
              </a:spcBef>
            </a:pPr>
            <a:r>
              <a:rPr lang="tr-TR" sz="2000" b="0">
                <a:solidFill>
                  <a:srgbClr val="FFFF00"/>
                </a:solidFill>
              </a:rPr>
              <a:t>7- YUKARIDA BELİRTİLEN HUSUSLAR DIŞINDAKİ İSTİSNAİ DURUMLAR.</a:t>
            </a:r>
          </a:p>
        </p:txBody>
      </p:sp>
    </p:spTree>
  </p:cSld>
  <p:clrMapOvr>
    <a:masterClrMapping/>
  </p:clrMapOvr>
  <p:transition spd="med">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Text Box 1026"/>
          <p:cNvSpPr txBox="1">
            <a:spLocks noChangeArrowheads="1"/>
          </p:cNvSpPr>
          <p:nvPr/>
        </p:nvSpPr>
        <p:spPr bwMode="auto">
          <a:xfrm>
            <a:off x="152400" y="1370013"/>
            <a:ext cx="8763000" cy="4906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pPr algn="just">
              <a:spcBef>
                <a:spcPct val="0"/>
              </a:spcBef>
            </a:pPr>
            <a:endParaRPr lang="tr-TR" sz="400">
              <a:solidFill>
                <a:srgbClr val="FFFF00"/>
              </a:solidFill>
            </a:endParaRPr>
          </a:p>
          <a:p>
            <a:pPr algn="just">
              <a:spcBef>
                <a:spcPct val="0"/>
              </a:spcBef>
            </a:pPr>
            <a:endParaRPr lang="tr-TR" sz="400">
              <a:solidFill>
                <a:srgbClr val="FFFF00"/>
              </a:solidFill>
            </a:endParaRPr>
          </a:p>
          <a:p>
            <a:pPr algn="just">
              <a:spcBef>
                <a:spcPct val="0"/>
              </a:spcBef>
              <a:buFontTx/>
              <a:buChar char="•"/>
            </a:pPr>
            <a:r>
              <a:rPr lang="tr-TR" sz="2000">
                <a:solidFill>
                  <a:srgbClr val="FFFF00"/>
                </a:solidFill>
              </a:rPr>
              <a:t> </a:t>
            </a:r>
            <a:r>
              <a:rPr lang="tr-TR" sz="2000" b="0">
                <a:solidFill>
                  <a:srgbClr val="FFFF00"/>
                </a:solidFill>
              </a:rPr>
              <a:t>YUKARIDA SAYILAN MALLARDAN </a:t>
            </a:r>
            <a:r>
              <a:rPr lang="tr-TR" sz="2000" b="0"/>
              <a:t>İLK İKİ MADDEDE YER ALANLAR TİCARİ AMAÇLIDIR</a:t>
            </a:r>
            <a:r>
              <a:rPr lang="tr-TR" sz="2000" b="0">
                <a:solidFill>
                  <a:srgbClr val="FFFF00"/>
                </a:solidFill>
              </a:rPr>
              <a:t> VE BUNLARDAN DEĞERİ 250.000 DOLAR’A KADAR OLANLARIN BEDELSİZ İHRACINA DOĞRUDAN GÜMRÜK İDARELERİ, 250.000 DOLAR VE ÜZERİ OLANLARIN BEDELSİZ İHRACINA İHRACATÇI BİRLİKLERİ GENEL SEKRETERLİKLERİ TARAFINDAN İZİN VERİLİR. DİĞER TARAFTAN, 3, 4, 5 VE 6. MADDELERDE BELİRTİLEN MALLARIN BEDELSİZ İHRACINA İSE DEĞERİNE VE MİKTARINA BAKILMAKSIZIN </a:t>
            </a:r>
            <a:r>
              <a:rPr lang="tr-TR" sz="2000" b="0"/>
              <a:t>DOĞRUDAN GÜMRÜK İDARELERİNCE MÜSAADE</a:t>
            </a:r>
            <a:r>
              <a:rPr lang="tr-TR" sz="2000" b="0">
                <a:solidFill>
                  <a:srgbClr val="FFFF00"/>
                </a:solidFill>
              </a:rPr>
              <a:t> EDİLİR. </a:t>
            </a:r>
          </a:p>
          <a:p>
            <a:pPr algn="just">
              <a:spcBef>
                <a:spcPct val="0"/>
              </a:spcBef>
            </a:pPr>
            <a:endParaRPr lang="tr-TR" sz="800" b="0">
              <a:solidFill>
                <a:srgbClr val="FFFF00"/>
              </a:solidFill>
            </a:endParaRPr>
          </a:p>
          <a:p>
            <a:pPr algn="just">
              <a:spcBef>
                <a:spcPct val="0"/>
              </a:spcBef>
              <a:buFontTx/>
              <a:buChar char="•"/>
            </a:pPr>
            <a:r>
              <a:rPr lang="tr-TR" sz="2000" b="0">
                <a:solidFill>
                  <a:srgbClr val="FFFF00"/>
                </a:solidFill>
              </a:rPr>
              <a:t> YUKARIDA DA BELİRTİLDİĞİ ÜZERE, KAMU KURUM VE KURULUŞLARININ TALEPLERİ, DEĞER VE MİKTAR SINIRLAMASI OLMAKSIZIN, GÜMRÜK İDARELERİNCE SONUÇLANDIRILIR. </a:t>
            </a:r>
          </a:p>
          <a:p>
            <a:pPr algn="just" eaLnBrk="1" hangingPunct="1">
              <a:buFontTx/>
              <a:buChar char="•"/>
            </a:pPr>
            <a:r>
              <a:rPr lang="tr-TR" sz="2000" b="0">
                <a:solidFill>
                  <a:srgbClr val="FFFF00"/>
                </a:solidFill>
              </a:rPr>
              <a:t> BEDELSİZ İHRAÇ İZİNLERİNİN SÜRESİ 1 (BİR) YILDIR. </a:t>
            </a:r>
          </a:p>
          <a:p>
            <a:pPr algn="just" eaLnBrk="1" hangingPunct="1">
              <a:buFontTx/>
              <a:buChar char="•"/>
            </a:pPr>
            <a:r>
              <a:rPr lang="tr-TR" sz="2000" b="0">
                <a:solidFill>
                  <a:srgbClr val="FFFF00"/>
                </a:solidFill>
              </a:rPr>
              <a:t>BEDELSİZ İHRACATA KONU MAL, İHRACATTA UYGULANAN DESTEKLERDEN YARARLANDIRILMAZ.</a:t>
            </a:r>
          </a:p>
        </p:txBody>
      </p:sp>
      <p:sp>
        <p:nvSpPr>
          <p:cNvPr id="110595" name="Rectangle 1027"/>
          <p:cNvSpPr>
            <a:spLocks noChangeArrowheads="1"/>
          </p:cNvSpPr>
          <p:nvPr/>
        </p:nvSpPr>
        <p:spPr bwMode="auto">
          <a:xfrm>
            <a:off x="1143000" y="304800"/>
            <a:ext cx="7086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0"/>
              </a:spcBef>
              <a:defRPr/>
            </a:pPr>
            <a:r>
              <a:rPr lang="tr-TR">
                <a:effectLst>
                  <a:outerShdw blurRad="38100" dist="38100" dir="2700000" algn="tl">
                    <a:srgbClr val="000000"/>
                  </a:outerShdw>
                </a:effectLst>
              </a:rPr>
              <a:t>BEDELSİZ İHRACAT(3) </a:t>
            </a:r>
          </a:p>
        </p:txBody>
      </p:sp>
    </p:spTree>
  </p:cSld>
  <p:clrMapOvr>
    <a:masterClrMapping/>
  </p:clrMapOvr>
  <p:transition spd="med">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C64C82FB-FE1A-4B88-8A11-2E109CDF3BD6}" type="slidenum">
              <a:rPr lang="tr-TR" sz="1400" b="0" smtClean="0">
                <a:solidFill>
                  <a:schemeClr val="bg1"/>
                </a:solidFill>
              </a:rPr>
              <a:pPr/>
              <a:t>33</a:t>
            </a:fld>
            <a:endParaRPr lang="tr-TR" sz="1400" b="0" smtClean="0">
              <a:solidFill>
                <a:schemeClr val="bg1"/>
              </a:solidFill>
            </a:endParaRPr>
          </a:p>
        </p:txBody>
      </p:sp>
      <p:sp>
        <p:nvSpPr>
          <p:cNvPr id="25602" name="Rectangle 2"/>
          <p:cNvSpPr>
            <a:spLocks noGrp="1" noChangeArrowheads="1"/>
          </p:cNvSpPr>
          <p:nvPr>
            <p:ph type="title"/>
          </p:nvPr>
        </p:nvSpPr>
        <p:spPr>
          <a:xfrm>
            <a:off x="457200" y="304800"/>
            <a:ext cx="8305800" cy="838200"/>
          </a:xfrm>
        </p:spPr>
        <p:txBody>
          <a:bodyPr/>
          <a:lstStyle/>
          <a:p>
            <a:pPr eaLnBrk="1" hangingPunct="1">
              <a:defRPr/>
            </a:pPr>
            <a:r>
              <a:rPr lang="tr-TR" sz="3200" b="1" smtClean="0">
                <a:solidFill>
                  <a:srgbClr val="FF0000"/>
                </a:solidFill>
                <a:latin typeface="Times New Roman" pitchFamily="18" charset="0"/>
              </a:rPr>
              <a:t>Türkiye’de İkamet Etmeyenlere Özel Fatura ile Yapılan Satışlar (Bavul Ticareti) (1)</a:t>
            </a:r>
          </a:p>
        </p:txBody>
      </p:sp>
      <p:sp>
        <p:nvSpPr>
          <p:cNvPr id="34820" name="Rectangle 3"/>
          <p:cNvSpPr>
            <a:spLocks noGrp="1" noChangeArrowheads="1"/>
          </p:cNvSpPr>
          <p:nvPr>
            <p:ph type="body" idx="1"/>
          </p:nvPr>
        </p:nvSpPr>
        <p:spPr>
          <a:xfrm>
            <a:off x="685800" y="1371600"/>
            <a:ext cx="8229600" cy="5181600"/>
          </a:xfrm>
        </p:spPr>
        <p:txBody>
          <a:bodyPr/>
          <a:lstStyle/>
          <a:p>
            <a:pPr eaLnBrk="1" hangingPunct="1">
              <a:lnSpc>
                <a:spcPct val="120000"/>
              </a:lnSpc>
            </a:pPr>
            <a:r>
              <a:rPr lang="tr-TR" sz="2800" smtClean="0">
                <a:solidFill>
                  <a:srgbClr val="FFFF00"/>
                </a:solidFill>
                <a:latin typeface="Times New Roman" pitchFamily="18" charset="0"/>
              </a:rPr>
              <a:t>43 ve 61 Seri Nolu KDV Genel Tebliğleri</a:t>
            </a:r>
          </a:p>
          <a:p>
            <a:pPr eaLnBrk="1" hangingPunct="1">
              <a:lnSpc>
                <a:spcPct val="120000"/>
              </a:lnSpc>
            </a:pPr>
            <a:r>
              <a:rPr lang="tr-TR" sz="2800" smtClean="0">
                <a:solidFill>
                  <a:srgbClr val="FFFF00"/>
                </a:solidFill>
                <a:latin typeface="Times New Roman" pitchFamily="18" charset="0"/>
              </a:rPr>
              <a:t>Özel Fatura Düzenlenir</a:t>
            </a:r>
          </a:p>
          <a:p>
            <a:pPr eaLnBrk="1" hangingPunct="1">
              <a:lnSpc>
                <a:spcPct val="120000"/>
              </a:lnSpc>
            </a:pPr>
            <a:r>
              <a:rPr lang="tr-TR" sz="2800" smtClean="0">
                <a:solidFill>
                  <a:srgbClr val="FFFF00"/>
                </a:solidFill>
                <a:latin typeface="Times New Roman" pitchFamily="18" charset="0"/>
              </a:rPr>
              <a:t>İhracat Olarak Kabul Edilir</a:t>
            </a:r>
          </a:p>
          <a:p>
            <a:pPr lvl="2" eaLnBrk="1" hangingPunct="1">
              <a:lnSpc>
                <a:spcPct val="120000"/>
              </a:lnSpc>
            </a:pPr>
            <a:r>
              <a:rPr lang="tr-TR" smtClean="0">
                <a:solidFill>
                  <a:srgbClr val="FF0000"/>
                </a:solidFill>
              </a:rPr>
              <a:t>Malın Yurtdışı Edilmesi</a:t>
            </a:r>
          </a:p>
          <a:p>
            <a:pPr lvl="2" eaLnBrk="1" hangingPunct="1">
              <a:lnSpc>
                <a:spcPct val="120000"/>
              </a:lnSpc>
            </a:pPr>
            <a:r>
              <a:rPr lang="tr-TR" smtClean="0">
                <a:solidFill>
                  <a:srgbClr val="FF0000"/>
                </a:solidFill>
              </a:rPr>
              <a:t>Döviz Alım Belgesi Düzenlenmesi</a:t>
            </a:r>
          </a:p>
          <a:p>
            <a:pPr eaLnBrk="1" hangingPunct="1">
              <a:lnSpc>
                <a:spcPct val="120000"/>
              </a:lnSpc>
            </a:pPr>
            <a:r>
              <a:rPr lang="tr-TR" sz="2800" smtClean="0">
                <a:solidFill>
                  <a:srgbClr val="FFFF00"/>
                </a:solidFill>
                <a:latin typeface="Times New Roman" pitchFamily="18" charset="0"/>
              </a:rPr>
              <a:t>KDV İstisnasından Yararlanır</a:t>
            </a:r>
          </a:p>
          <a:p>
            <a:pPr eaLnBrk="1" hangingPunct="1">
              <a:lnSpc>
                <a:spcPct val="120000"/>
              </a:lnSpc>
            </a:pPr>
            <a:r>
              <a:rPr lang="tr-TR" sz="2800" smtClean="0">
                <a:solidFill>
                  <a:srgbClr val="FFFF00"/>
                </a:solidFill>
                <a:latin typeface="Times New Roman" pitchFamily="18" charset="0"/>
              </a:rPr>
              <a:t>İhracat Taahhüdüne Sayılır </a:t>
            </a:r>
          </a:p>
          <a:p>
            <a:pPr lvl="2" eaLnBrk="1" hangingPunct="1">
              <a:lnSpc>
                <a:spcPct val="120000"/>
              </a:lnSpc>
            </a:pPr>
            <a:r>
              <a:rPr lang="tr-TR" smtClean="0">
                <a:solidFill>
                  <a:srgbClr val="FF0000"/>
                </a:solidFill>
              </a:rPr>
              <a:t>Deri ve deri mamulleri dışındaki tekstil ve konfeksiyon hariç (DİR için)</a:t>
            </a:r>
          </a:p>
        </p:txBody>
      </p:sp>
    </p:spTree>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Text Box 3"/>
          <p:cNvSpPr txBox="1">
            <a:spLocks noChangeArrowheads="1"/>
          </p:cNvSpPr>
          <p:nvPr/>
        </p:nvSpPr>
        <p:spPr bwMode="auto">
          <a:xfrm>
            <a:off x="152400" y="519113"/>
            <a:ext cx="8839200" cy="622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pPr algn="just">
              <a:spcBef>
                <a:spcPct val="0"/>
              </a:spcBef>
            </a:pPr>
            <a:r>
              <a:rPr lang="tr-TR" sz="1800" b="0" i="1" u="sng">
                <a:solidFill>
                  <a:srgbClr val="FFFF00"/>
                </a:solidFill>
              </a:rPr>
              <a:t>İHRACAT 2008/12 SAYILI TEBLİĞİN 2 İNCİ MADDESİNİN (Ç) BENDİ UYARINCA,</a:t>
            </a:r>
            <a:r>
              <a:rPr lang="tr-TR" sz="1800" b="0">
                <a:solidFill>
                  <a:srgbClr val="FFFF00"/>
                </a:solidFill>
              </a:rPr>
              <a:t> TURİSTLER ÜLKELERİNE DÖNÜŞLERİNDE HERHANGİ BIR MİKTAR VE DEĞER KISITLAMASI OLMAKSIZIN ÜLKEMİZDEN SATIN ALDIKLARI MALLARI BERABERLERINDE GÖTÜREBİLMEKTEDİR. BU TÜR SATIŞLAR BAVUL TİCARETİ OLARAK NİTELENDİRİLMEKTE OLUP, 43 VE 61 SERİ NOLU KDV GENEL TEBLİĞİ HÜKÜMLERİ ÇERÇEVESİNDE ÖZEL FATURA DÜZENLEMEK SURETİYLE YAPILACAK SATIŞLARDIR.</a:t>
            </a:r>
            <a:r>
              <a:rPr lang="tr-TR" sz="1800" b="0">
                <a:solidFill>
                  <a:schemeClr val="tx1"/>
                </a:solidFill>
              </a:rPr>
              <a:t>  </a:t>
            </a:r>
          </a:p>
          <a:p>
            <a:pPr algn="just">
              <a:spcBef>
                <a:spcPct val="0"/>
              </a:spcBef>
            </a:pPr>
            <a:endParaRPr lang="tr-TR" sz="800" b="0">
              <a:solidFill>
                <a:schemeClr val="tx1"/>
              </a:solidFill>
            </a:endParaRPr>
          </a:p>
          <a:p>
            <a:pPr algn="just">
              <a:spcBef>
                <a:spcPct val="0"/>
              </a:spcBef>
            </a:pPr>
            <a:r>
              <a:rPr lang="tr-TR" sz="1800" b="0">
                <a:solidFill>
                  <a:srgbClr val="FFFF00"/>
                </a:solidFill>
              </a:rPr>
              <a:t>	TURİSTLERE VE YURT DIŞINDA İKAMET EDEN TÜRK VATANDAŞLARINA FATURA KARŞILIĞINDA YAPILAN SATIŞLARDA, MALIN YURT DIŞINA ÇIKIŞININ GÜMRÜK İDARELERİNCE TESPİTİ KAYDIYLA VE MAL BEDELİ DÖVİZLERİN YURDA GETİRİLDİĞİNİ GÖSTERİR DAB’LARIN DÜZENLENMESİ KAYDIYLA </a:t>
            </a:r>
            <a:r>
              <a:rPr lang="tr-TR" sz="1800" b="0"/>
              <a:t>MER’İ</a:t>
            </a:r>
            <a:r>
              <a:rPr lang="tr-TR" sz="1800" b="0">
                <a:solidFill>
                  <a:srgbClr val="FFFF00"/>
                </a:solidFill>
              </a:rPr>
              <a:t> İHRACAT YÖNETMELİĞİ’NİN 4 ÜNCÜ MADDESİNİN (d) BENDİNE İSTİNADEN İHRACAT KABUL EDİLMİŞTİR. </a:t>
            </a:r>
          </a:p>
          <a:p>
            <a:pPr algn="just">
              <a:spcBef>
                <a:spcPct val="0"/>
              </a:spcBef>
            </a:pPr>
            <a:endParaRPr lang="tr-TR" sz="800" b="0">
              <a:solidFill>
                <a:srgbClr val="FFFF00"/>
              </a:solidFill>
            </a:endParaRPr>
          </a:p>
          <a:p>
            <a:pPr algn="just">
              <a:spcBef>
                <a:spcPct val="0"/>
              </a:spcBef>
            </a:pPr>
            <a:r>
              <a:rPr lang="tr-TR" sz="1800" b="0">
                <a:solidFill>
                  <a:srgbClr val="FFFF00"/>
                </a:solidFill>
              </a:rPr>
              <a:t>	İHRACATTA OLDUĞU GİBİ KATMA DEĞER VERGİSİ KANUNU'NUN 11/1-B MADDESİNDE DÜZENLENEN KDV İSTİSNASINDAN YARARLANMALARI MÜMKÜN BULUNMAKTADIR</a:t>
            </a:r>
            <a:r>
              <a:rPr lang="tr-TR" sz="1800" b="0">
                <a:solidFill>
                  <a:schemeClr val="tx1"/>
                </a:solidFill>
              </a:rPr>
              <a:t>.</a:t>
            </a:r>
          </a:p>
          <a:p>
            <a:pPr algn="just">
              <a:spcBef>
                <a:spcPct val="0"/>
              </a:spcBef>
            </a:pPr>
            <a:endParaRPr lang="tr-TR" sz="800" b="0">
              <a:solidFill>
                <a:srgbClr val="FFFF00"/>
              </a:solidFill>
            </a:endParaRPr>
          </a:p>
          <a:p>
            <a:pPr algn="just">
              <a:spcBef>
                <a:spcPct val="0"/>
              </a:spcBef>
            </a:pPr>
            <a:r>
              <a:rPr lang="tr-TR" sz="1800" b="0">
                <a:solidFill>
                  <a:srgbClr val="FFFF00"/>
                </a:solidFill>
              </a:rPr>
              <a:t>	YÜRÜRLÜKTE OLAN İHRACAT 2003/3 SAYILI TEBLİĞ HÜKÜMLERİNE İSTİNADEN, ÖZEL FATURALARIN İBGS TARAFINDAN ONAYLATILMASI HALİNDE BELGESİZ İHRACAT KREDİSİ, DİİB VE VERGİ RESİM HARÇ İSTİSNASI BELGESİ İLE İLGİLİ İŞLEMLERDE GB YERİNE KABUL EDİLİR. (TEKSTİL VE KONFEKSİYON HARİÇ)</a:t>
            </a:r>
          </a:p>
        </p:txBody>
      </p:sp>
      <p:sp>
        <p:nvSpPr>
          <p:cNvPr id="65540" name="Rectangle 4"/>
          <p:cNvSpPr>
            <a:spLocks noChangeArrowheads="1"/>
          </p:cNvSpPr>
          <p:nvPr/>
        </p:nvSpPr>
        <p:spPr bwMode="auto">
          <a:xfrm>
            <a:off x="457200" y="0"/>
            <a:ext cx="8305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spcBef>
                <a:spcPct val="0"/>
              </a:spcBef>
              <a:buClr>
                <a:srgbClr val="FFFF00"/>
              </a:buClr>
              <a:buFont typeface="Wingdings" pitchFamily="2" charset="2"/>
              <a:buNone/>
              <a:defRPr/>
            </a:pPr>
            <a:r>
              <a:rPr lang="tr-TR">
                <a:effectLst>
                  <a:outerShdw blurRad="38100" dist="38100" dir="2700000" algn="tl">
                    <a:srgbClr val="000000"/>
                  </a:outerShdw>
                </a:effectLst>
              </a:rPr>
              <a:t>BAVUL TİCARETİ(2)</a:t>
            </a:r>
          </a:p>
        </p:txBody>
      </p:sp>
    </p:spTree>
  </p:cSld>
  <p:clrMapOvr>
    <a:masterClrMapping/>
  </p:clrMapOvr>
  <p:transition spd="med">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CD553EE4-2C41-4DD5-BF67-88E06E667212}" type="slidenum">
              <a:rPr lang="tr-TR" sz="1400" b="0" smtClean="0">
                <a:solidFill>
                  <a:schemeClr val="bg1"/>
                </a:solidFill>
              </a:rPr>
              <a:pPr/>
              <a:t>35</a:t>
            </a:fld>
            <a:endParaRPr lang="tr-TR" sz="1400" b="0" smtClean="0">
              <a:solidFill>
                <a:schemeClr val="bg1"/>
              </a:solidFill>
            </a:endParaRPr>
          </a:p>
        </p:txBody>
      </p:sp>
      <p:sp>
        <p:nvSpPr>
          <p:cNvPr id="130050" name="Rectangle 2"/>
          <p:cNvSpPr>
            <a:spLocks noGrp="1" noChangeArrowheads="1"/>
          </p:cNvSpPr>
          <p:nvPr>
            <p:ph type="title"/>
          </p:nvPr>
        </p:nvSpPr>
        <p:spPr/>
        <p:txBody>
          <a:bodyPr/>
          <a:lstStyle/>
          <a:p>
            <a:pPr eaLnBrk="1" hangingPunct="1">
              <a:defRPr/>
            </a:pPr>
            <a:r>
              <a:rPr lang="tr-TR" sz="3600" b="1" smtClean="0">
                <a:solidFill>
                  <a:srgbClr val="FF0000"/>
                </a:solidFill>
                <a:latin typeface="Times New Roman" pitchFamily="18" charset="0"/>
              </a:rPr>
              <a:t>Yurt dışı Müteahhitlik ve Teknik Müşavirlik Kapsamındaki İhracat (1)</a:t>
            </a:r>
          </a:p>
        </p:txBody>
      </p:sp>
      <p:sp>
        <p:nvSpPr>
          <p:cNvPr id="38916" name="Rectangle 3"/>
          <p:cNvSpPr>
            <a:spLocks noGrp="1" noChangeArrowheads="1"/>
          </p:cNvSpPr>
          <p:nvPr>
            <p:ph type="body" idx="1"/>
          </p:nvPr>
        </p:nvSpPr>
        <p:spPr/>
        <p:txBody>
          <a:bodyPr/>
          <a:lstStyle/>
          <a:p>
            <a:pPr algn="just" eaLnBrk="1" hangingPunct="1">
              <a:lnSpc>
                <a:spcPct val="80000"/>
              </a:lnSpc>
              <a:defRPr/>
            </a:pPr>
            <a:r>
              <a:rPr lang="tr-TR" sz="2500" dirty="0" smtClean="0">
                <a:solidFill>
                  <a:srgbClr val="FFFF00"/>
                </a:solidFill>
                <a:latin typeface="Times New Roman" pitchFamily="18" charset="0"/>
              </a:rPr>
              <a:t>Yurt Dışı Müteahhitlik ve Teknik Müşavirlik Hizmetleri Kapsamında Yapılacak İhracat ve İthalata İlişkin Tebliğ Anlaşmalar: (2008/1)</a:t>
            </a:r>
          </a:p>
          <a:p>
            <a:pPr marL="0" indent="0" algn="just" eaLnBrk="1" hangingPunct="1">
              <a:lnSpc>
                <a:spcPct val="80000"/>
              </a:lnSpc>
              <a:buFontTx/>
              <a:buNone/>
              <a:defRPr/>
            </a:pPr>
            <a:endParaRPr lang="tr-TR" sz="2500" dirty="0" smtClean="0">
              <a:solidFill>
                <a:srgbClr val="FFFF00"/>
              </a:solidFill>
              <a:latin typeface="Times New Roman" pitchFamily="18" charset="0"/>
            </a:endParaRPr>
          </a:p>
          <a:p>
            <a:pPr algn="just" eaLnBrk="1" hangingPunct="1">
              <a:lnSpc>
                <a:spcPct val="80000"/>
              </a:lnSpc>
              <a:defRPr/>
            </a:pPr>
            <a:r>
              <a:rPr lang="tr-TR" sz="2500" dirty="0" smtClean="0">
                <a:solidFill>
                  <a:srgbClr val="FFFF00"/>
                </a:solidFill>
                <a:latin typeface="Times New Roman" pitchFamily="18" charset="0"/>
              </a:rPr>
              <a:t>Yurt dışında üstlenilen inşaat, tesisat, montaj, mühendislik, proje, müşavirlik, işletme, bakım ve onarım gibi işlerle ilgili her türlü makine, teçhizat ve ekipmanın geçici ihracı.</a:t>
            </a:r>
          </a:p>
          <a:p>
            <a:pPr algn="just" eaLnBrk="1" hangingPunct="1">
              <a:lnSpc>
                <a:spcPct val="80000"/>
              </a:lnSpc>
              <a:buFontTx/>
              <a:buNone/>
              <a:defRPr/>
            </a:pPr>
            <a:endParaRPr lang="tr-TR" sz="2500" dirty="0" smtClean="0">
              <a:solidFill>
                <a:srgbClr val="FFFF00"/>
              </a:solidFill>
              <a:latin typeface="Times New Roman" pitchFamily="18" charset="0"/>
            </a:endParaRPr>
          </a:p>
          <a:p>
            <a:pPr algn="just" eaLnBrk="1" hangingPunct="1">
              <a:lnSpc>
                <a:spcPct val="80000"/>
              </a:lnSpc>
              <a:defRPr/>
            </a:pPr>
            <a:r>
              <a:rPr lang="tr-TR" sz="2500" dirty="0" smtClean="0">
                <a:solidFill>
                  <a:srgbClr val="FFFF00"/>
                </a:solidFill>
                <a:latin typeface="Times New Roman" pitchFamily="18" charset="0"/>
              </a:rPr>
              <a:t>Üstlenilen projede kullanılacak inşaat malzemeleri ve işçilerin ihtiyacı olan tüketim maddelerinin geçici ve kesin ihracı.</a:t>
            </a:r>
          </a:p>
        </p:txBody>
      </p:sp>
    </p:spTree>
  </p:cSld>
  <p:clrMapOvr>
    <a:masterClrMapping/>
  </p:clrMapOvr>
  <p:transition>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DC53D329-DB8F-49EF-9CBC-2C38BD817CD7}" type="slidenum">
              <a:rPr lang="tr-TR" sz="1400" b="0" smtClean="0">
                <a:solidFill>
                  <a:schemeClr val="bg1"/>
                </a:solidFill>
              </a:rPr>
              <a:pPr/>
              <a:t>36</a:t>
            </a:fld>
            <a:endParaRPr lang="tr-TR" sz="1400" b="0" smtClean="0">
              <a:solidFill>
                <a:schemeClr val="bg1"/>
              </a:solidFill>
            </a:endParaRPr>
          </a:p>
        </p:txBody>
      </p:sp>
      <p:sp>
        <p:nvSpPr>
          <p:cNvPr id="131074" name="Rectangle 2"/>
          <p:cNvSpPr>
            <a:spLocks noGrp="1" noChangeArrowheads="1"/>
          </p:cNvSpPr>
          <p:nvPr>
            <p:ph type="title"/>
          </p:nvPr>
        </p:nvSpPr>
        <p:spPr/>
        <p:txBody>
          <a:bodyPr/>
          <a:lstStyle/>
          <a:p>
            <a:pPr eaLnBrk="1" hangingPunct="1">
              <a:defRPr/>
            </a:pPr>
            <a:r>
              <a:rPr lang="tr-TR" sz="3600" b="1" smtClean="0">
                <a:solidFill>
                  <a:srgbClr val="FF0000"/>
                </a:solidFill>
                <a:latin typeface="Times New Roman" pitchFamily="18" charset="0"/>
              </a:rPr>
              <a:t>Yurt dışı Müteahhitlik ve Teknik Müşavirlik Kapsamındaki İhracat (2)</a:t>
            </a:r>
          </a:p>
        </p:txBody>
      </p:sp>
      <p:sp>
        <p:nvSpPr>
          <p:cNvPr id="37892" name="Rectangle 3"/>
          <p:cNvSpPr>
            <a:spLocks noGrp="1" noChangeArrowheads="1"/>
          </p:cNvSpPr>
          <p:nvPr>
            <p:ph type="body" idx="1"/>
          </p:nvPr>
        </p:nvSpPr>
        <p:spPr/>
        <p:txBody>
          <a:bodyPr/>
          <a:lstStyle/>
          <a:p>
            <a:pPr algn="just" eaLnBrk="1" hangingPunct="1"/>
            <a:r>
              <a:rPr lang="tr-TR" sz="2500" smtClean="0">
                <a:solidFill>
                  <a:srgbClr val="FFFF00"/>
                </a:solidFill>
                <a:latin typeface="Times New Roman" pitchFamily="18" charset="0"/>
              </a:rPr>
              <a:t>Geçici olarak ihraç edilen makine, teçhizat ve ekipmanın yurt dışında kalış süresi Anlaşmalar Genel Müdürlüğünce belirlenir. Talep halinde uzatılabilir.</a:t>
            </a:r>
          </a:p>
          <a:p>
            <a:pPr algn="just" eaLnBrk="1" hangingPunct="1"/>
            <a:endParaRPr lang="tr-TR" sz="2500" smtClean="0">
              <a:solidFill>
                <a:srgbClr val="FFFF00"/>
              </a:solidFill>
              <a:latin typeface="Times New Roman" pitchFamily="18" charset="0"/>
            </a:endParaRPr>
          </a:p>
          <a:p>
            <a:pPr algn="just" eaLnBrk="1" hangingPunct="1"/>
            <a:r>
              <a:rPr lang="tr-TR" sz="2500" smtClean="0">
                <a:solidFill>
                  <a:srgbClr val="FFFF00"/>
                </a:solidFill>
                <a:latin typeface="Times New Roman" pitchFamily="18" charset="0"/>
              </a:rPr>
              <a:t>Süresini aşarak geri getirilen veya getirilmeyen ya da kesin ihracata dönüştürülen eşyaya ilişkin olarak Gümrük Mevzuatı hükümleri saklıdır.</a:t>
            </a:r>
          </a:p>
          <a:p>
            <a:pPr algn="just" eaLnBrk="1" hangingPunct="1"/>
            <a:endParaRPr lang="tr-TR" sz="2500" smtClean="0">
              <a:solidFill>
                <a:srgbClr val="FFFF00"/>
              </a:solidFill>
              <a:latin typeface="Times New Roman" pitchFamily="18" charset="0"/>
            </a:endParaRPr>
          </a:p>
          <a:p>
            <a:pPr algn="just" eaLnBrk="1" hangingPunct="1"/>
            <a:r>
              <a:rPr lang="tr-TR" sz="2500" smtClean="0">
                <a:solidFill>
                  <a:srgbClr val="FFFF00"/>
                </a:solidFill>
                <a:latin typeface="Times New Roman" pitchFamily="18" charset="0"/>
              </a:rPr>
              <a:t>İhracatçı birliklerine üye olma şartı aranmaz.</a:t>
            </a:r>
          </a:p>
          <a:p>
            <a:pPr eaLnBrk="1" hangingPunct="1">
              <a:buFontTx/>
              <a:buNone/>
            </a:pPr>
            <a:endParaRPr lang="tr-TR" sz="2600" smtClean="0"/>
          </a:p>
        </p:txBody>
      </p:sp>
    </p:spTree>
  </p:cSld>
  <p:clrMapOvr>
    <a:masterClrMapping/>
  </p:clrMapOvr>
  <p:transition>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50855A7F-C289-46AA-98C3-34D09F89D6C1}" type="slidenum">
              <a:rPr lang="tr-TR" sz="1400" b="0" smtClean="0">
                <a:solidFill>
                  <a:schemeClr val="bg1"/>
                </a:solidFill>
              </a:rPr>
              <a:pPr/>
              <a:t>37</a:t>
            </a:fld>
            <a:endParaRPr lang="tr-TR" sz="1400" b="0" smtClean="0">
              <a:solidFill>
                <a:schemeClr val="bg1"/>
              </a:solidFill>
            </a:endParaRPr>
          </a:p>
        </p:txBody>
      </p:sp>
      <p:sp>
        <p:nvSpPr>
          <p:cNvPr id="132098" name="Rectangle 2"/>
          <p:cNvSpPr>
            <a:spLocks noGrp="1" noChangeArrowheads="1"/>
          </p:cNvSpPr>
          <p:nvPr>
            <p:ph type="title"/>
          </p:nvPr>
        </p:nvSpPr>
        <p:spPr/>
        <p:txBody>
          <a:bodyPr/>
          <a:lstStyle/>
          <a:p>
            <a:pPr eaLnBrk="1" hangingPunct="1">
              <a:defRPr/>
            </a:pPr>
            <a:r>
              <a:rPr lang="tr-TR" sz="3600" b="1" smtClean="0">
                <a:solidFill>
                  <a:srgbClr val="FF0000"/>
                </a:solidFill>
                <a:latin typeface="Times New Roman" pitchFamily="18" charset="0"/>
              </a:rPr>
              <a:t>Offset (1)</a:t>
            </a:r>
          </a:p>
        </p:txBody>
      </p:sp>
      <p:sp>
        <p:nvSpPr>
          <p:cNvPr id="39940" name="Rectangle 3"/>
          <p:cNvSpPr>
            <a:spLocks noGrp="1" noChangeArrowheads="1"/>
          </p:cNvSpPr>
          <p:nvPr>
            <p:ph type="body" idx="1"/>
          </p:nvPr>
        </p:nvSpPr>
        <p:spPr/>
        <p:txBody>
          <a:bodyPr/>
          <a:lstStyle/>
          <a:p>
            <a:pPr algn="just" eaLnBrk="1" hangingPunct="1">
              <a:defRPr/>
            </a:pPr>
            <a:r>
              <a:rPr lang="tr-TR" sz="2800" dirty="0" smtClean="0">
                <a:solidFill>
                  <a:srgbClr val="FFFF00"/>
                </a:solidFill>
                <a:latin typeface="Times New Roman" pitchFamily="18" charset="0"/>
              </a:rPr>
              <a:t>Kamu kuruluşları tarafından açılan uluslararası ihalelerde, ihaleleri kazanan yabancı firma/kuruluşların ihaleleri açan kamu kuruluşlarına yönelik </a:t>
            </a:r>
            <a:r>
              <a:rPr lang="tr-TR" sz="2800" dirty="0" err="1" smtClean="0">
                <a:solidFill>
                  <a:srgbClr val="FFFF00"/>
                </a:solidFill>
                <a:latin typeface="Times New Roman" pitchFamily="18" charset="0"/>
              </a:rPr>
              <a:t>offset</a:t>
            </a:r>
            <a:r>
              <a:rPr lang="tr-TR" sz="2800" dirty="0" smtClean="0">
                <a:solidFill>
                  <a:srgbClr val="FFFF00"/>
                </a:solidFill>
                <a:latin typeface="Times New Roman" pitchFamily="18" charset="0"/>
              </a:rPr>
              <a:t> taahhütlerini </a:t>
            </a:r>
            <a:r>
              <a:rPr lang="tr-TR" sz="2800" smtClean="0">
                <a:solidFill>
                  <a:srgbClr val="FFFF00"/>
                </a:solidFill>
                <a:latin typeface="Times New Roman" pitchFamily="18" charset="0"/>
              </a:rPr>
              <a:t>kapsar.</a:t>
            </a:r>
          </a:p>
          <a:p>
            <a:pPr marL="0" indent="0" algn="just" eaLnBrk="1" hangingPunct="1">
              <a:buFontTx/>
              <a:buNone/>
              <a:defRPr/>
            </a:pPr>
            <a:endParaRPr lang="tr-TR" sz="2800" dirty="0" smtClean="0">
              <a:solidFill>
                <a:srgbClr val="FFFF00"/>
              </a:solidFill>
              <a:latin typeface="Times New Roman" pitchFamily="18" charset="0"/>
            </a:endParaRPr>
          </a:p>
          <a:p>
            <a:pPr algn="just" eaLnBrk="1" hangingPunct="1">
              <a:defRPr/>
            </a:pPr>
            <a:r>
              <a:rPr lang="tr-TR" sz="2800" dirty="0" err="1" smtClean="0">
                <a:solidFill>
                  <a:srgbClr val="FFFF00"/>
                </a:solidFill>
                <a:latin typeface="Times New Roman" pitchFamily="18" charset="0"/>
              </a:rPr>
              <a:t>Offset</a:t>
            </a:r>
            <a:r>
              <a:rPr lang="tr-TR" sz="2800" dirty="0" smtClean="0">
                <a:solidFill>
                  <a:srgbClr val="FFFF00"/>
                </a:solidFill>
                <a:latin typeface="Times New Roman" pitchFamily="18" charset="0"/>
              </a:rPr>
              <a:t> Uygulamalarına İlişkin Tebliğ (İhracat: 2007/6) </a:t>
            </a:r>
          </a:p>
        </p:txBody>
      </p:sp>
    </p:spTree>
  </p:cSld>
  <p:clrMapOvr>
    <a:masterClrMapping/>
  </p:clrMapOvr>
  <p:transition>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1AA3B772-EB41-4EA6-A8E1-7FB29B9D9830}" type="slidenum">
              <a:rPr lang="tr-TR" sz="1400" b="0" smtClean="0">
                <a:solidFill>
                  <a:schemeClr val="bg1"/>
                </a:solidFill>
              </a:rPr>
              <a:pPr/>
              <a:t>38</a:t>
            </a:fld>
            <a:endParaRPr lang="tr-TR" sz="1400" b="0" smtClean="0">
              <a:solidFill>
                <a:schemeClr val="bg1"/>
              </a:solidFill>
            </a:endParaRPr>
          </a:p>
        </p:txBody>
      </p:sp>
      <p:sp>
        <p:nvSpPr>
          <p:cNvPr id="133122" name="Rectangle 2"/>
          <p:cNvSpPr>
            <a:spLocks noGrp="1" noChangeArrowheads="1"/>
          </p:cNvSpPr>
          <p:nvPr>
            <p:ph type="title"/>
          </p:nvPr>
        </p:nvSpPr>
        <p:spPr/>
        <p:txBody>
          <a:bodyPr/>
          <a:lstStyle/>
          <a:p>
            <a:pPr eaLnBrk="1" hangingPunct="1">
              <a:defRPr/>
            </a:pPr>
            <a:r>
              <a:rPr lang="tr-TR" sz="3600" b="1" smtClean="0">
                <a:solidFill>
                  <a:srgbClr val="FF0000"/>
                </a:solidFill>
                <a:latin typeface="Times New Roman" pitchFamily="18" charset="0"/>
              </a:rPr>
              <a:t>Offset (2)</a:t>
            </a:r>
          </a:p>
        </p:txBody>
      </p:sp>
      <p:sp>
        <p:nvSpPr>
          <p:cNvPr id="39940" name="Rectangle 3"/>
          <p:cNvSpPr>
            <a:spLocks noGrp="1" noChangeArrowheads="1"/>
          </p:cNvSpPr>
          <p:nvPr>
            <p:ph type="body" idx="1"/>
          </p:nvPr>
        </p:nvSpPr>
        <p:spPr/>
        <p:txBody>
          <a:bodyPr/>
          <a:lstStyle/>
          <a:p>
            <a:pPr algn="just" eaLnBrk="1" hangingPunct="1">
              <a:lnSpc>
                <a:spcPct val="90000"/>
              </a:lnSpc>
            </a:pPr>
            <a:r>
              <a:rPr lang="tr-TR" sz="2900" smtClean="0">
                <a:solidFill>
                  <a:srgbClr val="FFFF00"/>
                </a:solidFill>
                <a:latin typeface="Times New Roman" pitchFamily="18" charset="0"/>
              </a:rPr>
              <a:t>İhaleyi kazanan firma/kuruluş tarafından,</a:t>
            </a:r>
          </a:p>
          <a:p>
            <a:pPr algn="just" eaLnBrk="1" hangingPunct="1">
              <a:lnSpc>
                <a:spcPct val="90000"/>
              </a:lnSpc>
            </a:pPr>
            <a:r>
              <a:rPr lang="tr-TR" sz="2900" smtClean="0">
                <a:solidFill>
                  <a:srgbClr val="FFFF00"/>
                </a:solidFill>
                <a:latin typeface="Times New Roman" pitchFamily="18" charset="0"/>
              </a:rPr>
              <a:t>Türkiye’de üretilen malların,</a:t>
            </a:r>
          </a:p>
          <a:p>
            <a:pPr algn="just" eaLnBrk="1" hangingPunct="1">
              <a:lnSpc>
                <a:spcPct val="90000"/>
              </a:lnSpc>
            </a:pPr>
            <a:r>
              <a:rPr lang="tr-TR" sz="2900" smtClean="0">
                <a:solidFill>
                  <a:srgbClr val="FFFF00"/>
                </a:solidFill>
                <a:latin typeface="Times New Roman" pitchFamily="18" charset="0"/>
              </a:rPr>
              <a:t>Gelir ve giderleri Türkiye’de kaydedilen yurtdışı müteahhitlik hizmetlerinin ve diğer hizmetlerin</a:t>
            </a:r>
          </a:p>
          <a:p>
            <a:pPr algn="just" eaLnBrk="1" hangingPunct="1">
              <a:lnSpc>
                <a:spcPct val="90000"/>
              </a:lnSpc>
            </a:pPr>
            <a:r>
              <a:rPr lang="tr-TR" sz="2900" smtClean="0">
                <a:solidFill>
                  <a:srgbClr val="FFFF00"/>
                </a:solidFill>
                <a:latin typeface="Times New Roman" pitchFamily="18" charset="0"/>
              </a:rPr>
              <a:t>Yeni alıcılara ihracatı veya mevcut alıcılara yönelik ihracat artışı ile</a:t>
            </a:r>
          </a:p>
          <a:p>
            <a:pPr algn="just" eaLnBrk="1" hangingPunct="1">
              <a:lnSpc>
                <a:spcPct val="90000"/>
              </a:lnSpc>
            </a:pPr>
            <a:r>
              <a:rPr lang="tr-TR" sz="2900" smtClean="0">
                <a:solidFill>
                  <a:srgbClr val="FFFF00"/>
                </a:solidFill>
                <a:latin typeface="Times New Roman" pitchFamily="18" charset="0"/>
              </a:rPr>
              <a:t>Türkiye’nin mevcut ihracat potansiyelinin geliştirilmesine yönelik Bakanlıkça onaylanan diğer işlemleri kapsar. </a:t>
            </a:r>
          </a:p>
          <a:p>
            <a:pPr eaLnBrk="1" hangingPunct="1">
              <a:lnSpc>
                <a:spcPct val="90000"/>
              </a:lnSpc>
            </a:pPr>
            <a:endParaRPr lang="tr-TR" sz="2900" smtClean="0">
              <a:solidFill>
                <a:srgbClr val="FFFF00"/>
              </a:solidFill>
              <a:latin typeface="Times New Roman" pitchFamily="18" charset="0"/>
            </a:endParaRPr>
          </a:p>
          <a:p>
            <a:pPr eaLnBrk="1" hangingPunct="1">
              <a:lnSpc>
                <a:spcPct val="90000"/>
              </a:lnSpc>
            </a:pPr>
            <a:endParaRPr lang="tr-TR" sz="2100" smtClean="0"/>
          </a:p>
        </p:txBody>
      </p:sp>
    </p:spTree>
  </p:cSld>
  <p:clrMapOvr>
    <a:masterClrMapping/>
  </p:clrMapOvr>
  <p:transition>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AD8215A1-CB1F-4B73-9531-7E58923B0A2C}" type="slidenum">
              <a:rPr lang="tr-TR" sz="1400" b="0" smtClean="0">
                <a:solidFill>
                  <a:schemeClr val="bg1"/>
                </a:solidFill>
              </a:rPr>
              <a:pPr/>
              <a:t>39</a:t>
            </a:fld>
            <a:endParaRPr lang="tr-TR" sz="1400" b="0" smtClean="0">
              <a:solidFill>
                <a:schemeClr val="bg1"/>
              </a:solidFill>
            </a:endParaRPr>
          </a:p>
        </p:txBody>
      </p:sp>
      <p:sp>
        <p:nvSpPr>
          <p:cNvPr id="135170" name="Rectangle 2"/>
          <p:cNvSpPr>
            <a:spLocks noGrp="1" noChangeArrowheads="1"/>
          </p:cNvSpPr>
          <p:nvPr>
            <p:ph type="title"/>
          </p:nvPr>
        </p:nvSpPr>
        <p:spPr/>
        <p:txBody>
          <a:bodyPr/>
          <a:lstStyle/>
          <a:p>
            <a:pPr eaLnBrk="1" hangingPunct="1">
              <a:defRPr/>
            </a:pPr>
            <a:r>
              <a:rPr lang="tr-TR" sz="3600" b="1" dirty="0" err="1" smtClean="0">
                <a:solidFill>
                  <a:srgbClr val="FF0000"/>
                </a:solidFill>
                <a:latin typeface="Times New Roman" pitchFamily="18" charset="0"/>
              </a:rPr>
              <a:t>Offset</a:t>
            </a:r>
            <a:r>
              <a:rPr lang="tr-TR" sz="3600" b="1" dirty="0" smtClean="0">
                <a:solidFill>
                  <a:srgbClr val="FF0000"/>
                </a:solidFill>
                <a:latin typeface="Times New Roman" pitchFamily="18" charset="0"/>
              </a:rPr>
              <a:t> (3)</a:t>
            </a:r>
          </a:p>
        </p:txBody>
      </p:sp>
      <p:sp>
        <p:nvSpPr>
          <p:cNvPr id="135171" name="Rectangle 3"/>
          <p:cNvSpPr>
            <a:spLocks noGrp="1" noChangeArrowheads="1"/>
          </p:cNvSpPr>
          <p:nvPr>
            <p:ph type="body" idx="1"/>
          </p:nvPr>
        </p:nvSpPr>
        <p:spPr/>
        <p:txBody>
          <a:bodyPr/>
          <a:lstStyle/>
          <a:p>
            <a:pPr algn="just" eaLnBrk="1" hangingPunct="1">
              <a:lnSpc>
                <a:spcPct val="90000"/>
              </a:lnSpc>
              <a:defRPr/>
            </a:pPr>
            <a:r>
              <a:rPr lang="tr-TR" sz="2900" dirty="0" err="1" smtClean="0">
                <a:solidFill>
                  <a:srgbClr val="FFFF00"/>
                </a:solidFill>
                <a:latin typeface="Times New Roman" pitchFamily="18" charset="0"/>
              </a:rPr>
              <a:t>Offset</a:t>
            </a:r>
            <a:r>
              <a:rPr lang="tr-TR" sz="2900" dirty="0" smtClean="0">
                <a:solidFill>
                  <a:srgbClr val="FFFF00"/>
                </a:solidFill>
                <a:latin typeface="Times New Roman" pitchFamily="18" charset="0"/>
              </a:rPr>
              <a:t> anlaşmasına taraf olan kamu kuruluşu tarafından;</a:t>
            </a:r>
          </a:p>
          <a:p>
            <a:pPr algn="just" eaLnBrk="1" hangingPunct="1">
              <a:lnSpc>
                <a:spcPct val="90000"/>
              </a:lnSpc>
              <a:defRPr/>
            </a:pPr>
            <a:r>
              <a:rPr lang="tr-TR" sz="2900" dirty="0" smtClean="0">
                <a:solidFill>
                  <a:srgbClr val="FFFF00"/>
                </a:solidFill>
                <a:latin typeface="Times New Roman" pitchFamily="18" charset="0"/>
              </a:rPr>
              <a:t>İhraç edilecek mal ve hizmetlerin tanımı, </a:t>
            </a:r>
          </a:p>
          <a:p>
            <a:pPr algn="just" eaLnBrk="1" hangingPunct="1">
              <a:lnSpc>
                <a:spcPct val="90000"/>
              </a:lnSpc>
              <a:defRPr/>
            </a:pPr>
            <a:r>
              <a:rPr lang="tr-TR" sz="2900" dirty="0" smtClean="0">
                <a:solidFill>
                  <a:srgbClr val="FFFF00"/>
                </a:solidFill>
                <a:latin typeface="Times New Roman" pitchFamily="18" charset="0"/>
              </a:rPr>
              <a:t>Bu mal ve hizmetlerin üreticisi, </a:t>
            </a:r>
          </a:p>
          <a:p>
            <a:pPr algn="just" eaLnBrk="1" hangingPunct="1">
              <a:lnSpc>
                <a:spcPct val="90000"/>
              </a:lnSpc>
              <a:defRPr/>
            </a:pPr>
            <a:r>
              <a:rPr lang="tr-TR" sz="2900" dirty="0" smtClean="0">
                <a:solidFill>
                  <a:srgbClr val="FFFF00"/>
                </a:solidFill>
                <a:latin typeface="Times New Roman" pitchFamily="18" charset="0"/>
              </a:rPr>
              <a:t>İhracatçısı,</a:t>
            </a:r>
          </a:p>
          <a:p>
            <a:pPr algn="just" eaLnBrk="1" hangingPunct="1">
              <a:lnSpc>
                <a:spcPct val="90000"/>
              </a:lnSpc>
              <a:defRPr/>
            </a:pPr>
            <a:r>
              <a:rPr lang="tr-TR" sz="2900" dirty="0" smtClean="0">
                <a:solidFill>
                  <a:srgbClr val="FFFF00"/>
                </a:solidFill>
                <a:latin typeface="Times New Roman" pitchFamily="18" charset="0"/>
              </a:rPr>
              <a:t>Alıcısı,</a:t>
            </a:r>
          </a:p>
          <a:p>
            <a:pPr algn="just" eaLnBrk="1" hangingPunct="1">
              <a:lnSpc>
                <a:spcPct val="90000"/>
              </a:lnSpc>
              <a:defRPr/>
            </a:pPr>
            <a:r>
              <a:rPr lang="tr-TR" sz="2900" dirty="0" smtClean="0">
                <a:solidFill>
                  <a:srgbClr val="FFFF00"/>
                </a:solidFill>
                <a:latin typeface="Times New Roman" pitchFamily="18" charset="0"/>
              </a:rPr>
              <a:t>İhraç edileceği ülke,</a:t>
            </a:r>
          </a:p>
          <a:p>
            <a:pPr marL="0" indent="0" algn="just" eaLnBrk="1" hangingPunct="1">
              <a:lnSpc>
                <a:spcPct val="90000"/>
              </a:lnSpc>
              <a:buFontTx/>
              <a:buNone/>
              <a:defRPr/>
            </a:pPr>
            <a:r>
              <a:rPr lang="tr-TR" sz="2900" dirty="0">
                <a:solidFill>
                  <a:srgbClr val="FFFF00"/>
                </a:solidFill>
                <a:latin typeface="Times New Roman" pitchFamily="18" charset="0"/>
              </a:rPr>
              <a:t> </a:t>
            </a:r>
            <a:r>
              <a:rPr lang="tr-TR" sz="2900" dirty="0" smtClean="0">
                <a:solidFill>
                  <a:srgbClr val="FFFF00"/>
                </a:solidFill>
                <a:latin typeface="Times New Roman" pitchFamily="18" charset="0"/>
              </a:rPr>
              <a:t>   gibi bilgiler bazında </a:t>
            </a:r>
            <a:r>
              <a:rPr lang="tr-TR" dirty="0" smtClean="0">
                <a:solidFill>
                  <a:srgbClr val="FF0000"/>
                </a:solidFill>
                <a:effectLst>
                  <a:outerShdw blurRad="38100" dist="38100" dir="2700000" algn="tl">
                    <a:srgbClr val="000000"/>
                  </a:outerShdw>
                </a:effectLst>
                <a:latin typeface="Times New Roman" pitchFamily="18" charset="0"/>
              </a:rPr>
              <a:t>ön onay</a:t>
            </a:r>
            <a:r>
              <a:rPr lang="tr-TR" sz="2900" dirty="0" smtClean="0">
                <a:solidFill>
                  <a:srgbClr val="FFFF00"/>
                </a:solidFill>
                <a:latin typeface="Times New Roman" pitchFamily="18" charset="0"/>
              </a:rPr>
              <a:t> verilir. </a:t>
            </a:r>
          </a:p>
          <a:p>
            <a:pPr eaLnBrk="1" hangingPunct="1">
              <a:lnSpc>
                <a:spcPct val="90000"/>
              </a:lnSpc>
              <a:defRPr/>
            </a:pPr>
            <a:endParaRPr lang="tr-TR" sz="2100" dirty="0" smtClean="0"/>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A2CB2313-9936-44FB-A140-531DAD7391F1}" type="slidenum">
              <a:rPr lang="tr-TR" sz="1400" b="0" smtClean="0">
                <a:solidFill>
                  <a:schemeClr val="bg1"/>
                </a:solidFill>
              </a:rPr>
              <a:pPr/>
              <a:t>4</a:t>
            </a:fld>
            <a:endParaRPr lang="tr-TR" sz="1400" b="0" smtClean="0">
              <a:solidFill>
                <a:schemeClr val="bg1"/>
              </a:solidFill>
            </a:endParaRPr>
          </a:p>
        </p:txBody>
      </p:sp>
      <p:sp>
        <p:nvSpPr>
          <p:cNvPr id="9218" name="Rectangle 2"/>
          <p:cNvSpPr>
            <a:spLocks noGrp="1" noChangeArrowheads="1"/>
          </p:cNvSpPr>
          <p:nvPr>
            <p:ph type="title"/>
          </p:nvPr>
        </p:nvSpPr>
        <p:spPr>
          <a:xfrm>
            <a:off x="762000" y="0"/>
            <a:ext cx="7772400" cy="1371600"/>
          </a:xfrm>
        </p:spPr>
        <p:txBody>
          <a:bodyPr/>
          <a:lstStyle/>
          <a:p>
            <a:pPr eaLnBrk="1" hangingPunct="1">
              <a:defRPr/>
            </a:pPr>
            <a:r>
              <a:rPr lang="tr-TR" sz="3600" b="1" dirty="0" smtClean="0">
                <a:solidFill>
                  <a:srgbClr val="FF0000"/>
                </a:solidFill>
                <a:latin typeface="Times New Roman" pitchFamily="18" charset="0"/>
              </a:rPr>
              <a:t>İHRACATI DÜZENLEYEN MEVZUAT(1)</a:t>
            </a:r>
          </a:p>
        </p:txBody>
      </p:sp>
      <p:sp>
        <p:nvSpPr>
          <p:cNvPr id="5124" name="Rectangle 3"/>
          <p:cNvSpPr>
            <a:spLocks noGrp="1" noChangeArrowheads="1"/>
          </p:cNvSpPr>
          <p:nvPr>
            <p:ph type="body" idx="1"/>
          </p:nvPr>
        </p:nvSpPr>
        <p:spPr>
          <a:xfrm>
            <a:off x="685800" y="1143000"/>
            <a:ext cx="8229600" cy="5486400"/>
          </a:xfrm>
        </p:spPr>
        <p:txBody>
          <a:bodyPr/>
          <a:lstStyle/>
          <a:p>
            <a:pPr eaLnBrk="1" hangingPunct="1">
              <a:lnSpc>
                <a:spcPct val="140000"/>
              </a:lnSpc>
            </a:pPr>
            <a:r>
              <a:rPr lang="tr-TR" sz="2800" b="1" smtClean="0">
                <a:solidFill>
                  <a:srgbClr val="FF0000"/>
                </a:solidFill>
                <a:latin typeface="Times New Roman" pitchFamily="18" charset="0"/>
              </a:rPr>
              <a:t>Geniş Anlamda</a:t>
            </a:r>
          </a:p>
          <a:p>
            <a:pPr lvl="2" eaLnBrk="1" hangingPunct="1">
              <a:lnSpc>
                <a:spcPct val="140000"/>
              </a:lnSpc>
            </a:pPr>
            <a:r>
              <a:rPr lang="tr-TR" smtClean="0">
                <a:solidFill>
                  <a:srgbClr val="FFFF00"/>
                </a:solidFill>
              </a:rPr>
              <a:t>Dış Ticaret Rejimi</a:t>
            </a:r>
          </a:p>
          <a:p>
            <a:pPr lvl="2" eaLnBrk="1" hangingPunct="1">
              <a:lnSpc>
                <a:spcPct val="140000"/>
              </a:lnSpc>
            </a:pPr>
            <a:r>
              <a:rPr lang="tr-TR" smtClean="0">
                <a:solidFill>
                  <a:srgbClr val="FFFF00"/>
                </a:solidFill>
              </a:rPr>
              <a:t>Gümrük Mevzuatı</a:t>
            </a:r>
          </a:p>
          <a:p>
            <a:pPr lvl="2" eaLnBrk="1" hangingPunct="1">
              <a:lnSpc>
                <a:spcPct val="140000"/>
              </a:lnSpc>
            </a:pPr>
            <a:r>
              <a:rPr lang="tr-TR" smtClean="0">
                <a:solidFill>
                  <a:srgbClr val="FFFF00"/>
                </a:solidFill>
              </a:rPr>
              <a:t>Kambiyo Mevzuatı</a:t>
            </a:r>
          </a:p>
          <a:p>
            <a:pPr lvl="2" eaLnBrk="1" hangingPunct="1">
              <a:lnSpc>
                <a:spcPct val="140000"/>
              </a:lnSpc>
            </a:pPr>
            <a:r>
              <a:rPr lang="tr-TR" smtClean="0">
                <a:solidFill>
                  <a:srgbClr val="FFFF00"/>
                </a:solidFill>
              </a:rPr>
              <a:t>TİM Kanunu ve Yönetmeliği</a:t>
            </a:r>
          </a:p>
          <a:p>
            <a:pPr lvl="2" eaLnBrk="1" hangingPunct="1">
              <a:lnSpc>
                <a:spcPct val="140000"/>
              </a:lnSpc>
            </a:pPr>
            <a:r>
              <a:rPr lang="tr-TR" smtClean="0">
                <a:solidFill>
                  <a:srgbClr val="FFFF00"/>
                </a:solidFill>
              </a:rPr>
              <a:t>Standardizasyon Rejim Kararı</a:t>
            </a:r>
          </a:p>
          <a:p>
            <a:pPr lvl="2" eaLnBrk="1" hangingPunct="1">
              <a:lnSpc>
                <a:spcPct val="140000"/>
              </a:lnSpc>
            </a:pPr>
            <a:r>
              <a:rPr lang="tr-TR" smtClean="0">
                <a:solidFill>
                  <a:srgbClr val="FFFF00"/>
                </a:solidFill>
              </a:rPr>
              <a:t>Uluslararası Anlaşmalar</a:t>
            </a:r>
          </a:p>
          <a:p>
            <a:pPr lvl="2" eaLnBrk="1" hangingPunct="1">
              <a:lnSpc>
                <a:spcPct val="140000"/>
              </a:lnSpc>
            </a:pPr>
            <a:r>
              <a:rPr lang="tr-TR" smtClean="0">
                <a:solidFill>
                  <a:srgbClr val="FFFF00"/>
                </a:solidFill>
              </a:rPr>
              <a:t>Bakanlık Mevzuatları </a:t>
            </a:r>
          </a:p>
          <a:p>
            <a:pPr lvl="2" eaLnBrk="1" hangingPunct="1">
              <a:lnSpc>
                <a:spcPct val="140000"/>
              </a:lnSpc>
            </a:pPr>
            <a:r>
              <a:rPr lang="tr-TR" smtClean="0">
                <a:solidFill>
                  <a:srgbClr val="FFFF00"/>
                </a:solidFill>
              </a:rPr>
              <a:t>Merkez Bankası Genelgeleri</a:t>
            </a:r>
          </a:p>
        </p:txBody>
      </p:sp>
    </p:spTree>
  </p:cSld>
  <p:clrMapOvr>
    <a:masterClrMapping/>
  </p:clrMapOvr>
  <p:transition>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D67A4CB6-34FF-4628-BCBC-6120C90C44D6}" type="slidenum">
              <a:rPr lang="tr-TR" sz="1400" b="0" smtClean="0">
                <a:solidFill>
                  <a:schemeClr val="bg1"/>
                </a:solidFill>
              </a:rPr>
              <a:pPr/>
              <a:t>40</a:t>
            </a:fld>
            <a:endParaRPr lang="tr-TR" sz="1400" b="0" smtClean="0">
              <a:solidFill>
                <a:schemeClr val="bg1"/>
              </a:solidFill>
            </a:endParaRPr>
          </a:p>
        </p:txBody>
      </p:sp>
      <p:sp>
        <p:nvSpPr>
          <p:cNvPr id="134146" name="Rectangle 2"/>
          <p:cNvSpPr>
            <a:spLocks noGrp="1" noChangeArrowheads="1"/>
          </p:cNvSpPr>
          <p:nvPr>
            <p:ph type="title"/>
          </p:nvPr>
        </p:nvSpPr>
        <p:spPr/>
        <p:txBody>
          <a:bodyPr/>
          <a:lstStyle/>
          <a:p>
            <a:pPr eaLnBrk="1" hangingPunct="1">
              <a:defRPr/>
            </a:pPr>
            <a:r>
              <a:rPr lang="tr-TR" sz="3600" b="1" smtClean="0">
                <a:solidFill>
                  <a:srgbClr val="FF0000"/>
                </a:solidFill>
                <a:latin typeface="Times New Roman" pitchFamily="18" charset="0"/>
              </a:rPr>
              <a:t>Offset (4)</a:t>
            </a:r>
          </a:p>
        </p:txBody>
      </p:sp>
      <p:sp>
        <p:nvSpPr>
          <p:cNvPr id="134147" name="Rectangle 3"/>
          <p:cNvSpPr>
            <a:spLocks noGrp="1" noChangeArrowheads="1"/>
          </p:cNvSpPr>
          <p:nvPr>
            <p:ph type="body" idx="1"/>
          </p:nvPr>
        </p:nvSpPr>
        <p:spPr/>
        <p:txBody>
          <a:bodyPr/>
          <a:lstStyle/>
          <a:p>
            <a:pPr algn="just" eaLnBrk="1" hangingPunct="1">
              <a:defRPr/>
            </a:pPr>
            <a:r>
              <a:rPr lang="tr-TR" dirty="0" smtClean="0">
                <a:solidFill>
                  <a:srgbClr val="FFFF00"/>
                </a:solidFill>
                <a:latin typeface="Times New Roman" pitchFamily="18" charset="0"/>
              </a:rPr>
              <a:t>İhaleyi kazanan firma/kuruluş tarafından, </a:t>
            </a:r>
            <a:r>
              <a:rPr lang="tr-TR" dirty="0" err="1" smtClean="0">
                <a:solidFill>
                  <a:srgbClr val="FFFF00"/>
                </a:solidFill>
                <a:latin typeface="Times New Roman" pitchFamily="18" charset="0"/>
              </a:rPr>
              <a:t>offset</a:t>
            </a:r>
            <a:r>
              <a:rPr lang="tr-TR" dirty="0" smtClean="0">
                <a:solidFill>
                  <a:srgbClr val="FFFF00"/>
                </a:solidFill>
                <a:latin typeface="Times New Roman" pitchFamily="18" charset="0"/>
              </a:rPr>
              <a:t> taahhütlerinin yerine getirilmemesi durumunda uygulanacak cezai müeyyidelere eşdeğer </a:t>
            </a:r>
            <a:r>
              <a:rPr lang="tr-TR" dirty="0" smtClean="0">
                <a:solidFill>
                  <a:srgbClr val="FF0000"/>
                </a:solidFill>
                <a:effectLst>
                  <a:outerShdw blurRad="38100" dist="38100" dir="2700000" algn="tl">
                    <a:srgbClr val="000000"/>
                  </a:outerShdw>
                </a:effectLst>
                <a:latin typeface="Times New Roman" pitchFamily="18" charset="0"/>
              </a:rPr>
              <a:t>teminat</a:t>
            </a:r>
            <a:r>
              <a:rPr lang="tr-TR" dirty="0" smtClean="0">
                <a:solidFill>
                  <a:srgbClr val="FFFF00"/>
                </a:solidFill>
                <a:latin typeface="Times New Roman" pitchFamily="18" charset="0"/>
              </a:rPr>
              <a:t> verilir. </a:t>
            </a:r>
          </a:p>
          <a:p>
            <a:pPr algn="just" eaLnBrk="1" hangingPunct="1">
              <a:defRPr/>
            </a:pPr>
            <a:r>
              <a:rPr lang="tr-TR" dirty="0" err="1" smtClean="0">
                <a:solidFill>
                  <a:srgbClr val="FFFF00"/>
                </a:solidFill>
                <a:latin typeface="Times New Roman" pitchFamily="18" charset="0"/>
              </a:rPr>
              <a:t>Offset</a:t>
            </a:r>
            <a:r>
              <a:rPr lang="tr-TR" dirty="0" smtClean="0">
                <a:solidFill>
                  <a:srgbClr val="FFFF00"/>
                </a:solidFill>
                <a:latin typeface="Times New Roman" pitchFamily="18" charset="0"/>
              </a:rPr>
              <a:t> anlaşmasına taraf olan kamu kuruluşu, </a:t>
            </a:r>
            <a:r>
              <a:rPr lang="tr-TR" dirty="0" err="1" smtClean="0">
                <a:solidFill>
                  <a:srgbClr val="FFFF00"/>
                </a:solidFill>
                <a:latin typeface="Times New Roman" pitchFamily="18" charset="0"/>
              </a:rPr>
              <a:t>offset</a:t>
            </a:r>
            <a:r>
              <a:rPr lang="tr-TR" dirty="0" smtClean="0">
                <a:solidFill>
                  <a:srgbClr val="FFFF00"/>
                </a:solidFill>
                <a:latin typeface="Times New Roman" pitchFamily="18" charset="0"/>
              </a:rPr>
              <a:t> anlaşmasının taslak metnini, </a:t>
            </a:r>
            <a:r>
              <a:rPr lang="tr-TR" dirty="0" smtClean="0">
                <a:solidFill>
                  <a:srgbClr val="FF0000"/>
                </a:solidFill>
                <a:effectLst>
                  <a:outerShdw blurRad="38100" dist="38100" dir="2700000" algn="tl">
                    <a:srgbClr val="000000"/>
                  </a:outerShdw>
                </a:effectLst>
                <a:latin typeface="Times New Roman" pitchFamily="18" charset="0"/>
              </a:rPr>
              <a:t>onay</a:t>
            </a:r>
            <a:r>
              <a:rPr lang="tr-TR" dirty="0" smtClean="0">
                <a:solidFill>
                  <a:srgbClr val="FFFF00"/>
                </a:solidFill>
                <a:latin typeface="Times New Roman" pitchFamily="18" charset="0"/>
              </a:rPr>
              <a:t> alınmak  üzere </a:t>
            </a:r>
            <a:r>
              <a:rPr lang="tr-TR" dirty="0" smtClean="0">
                <a:solidFill>
                  <a:srgbClr val="FF0000"/>
                </a:solidFill>
                <a:effectLst>
                  <a:outerShdw blurRad="38100" dist="38100" dir="2700000" algn="tl">
                    <a:srgbClr val="000000"/>
                  </a:outerShdw>
                </a:effectLst>
                <a:latin typeface="Times New Roman" pitchFamily="18" charset="0"/>
              </a:rPr>
              <a:t>Ekonomi Bakanlığı’na</a:t>
            </a:r>
            <a:r>
              <a:rPr lang="tr-TR" dirty="0" smtClean="0">
                <a:solidFill>
                  <a:srgbClr val="FFFF00"/>
                </a:solidFill>
                <a:latin typeface="Times New Roman" pitchFamily="18" charset="0"/>
              </a:rPr>
              <a:t> göndermekle yükümlüdür</a:t>
            </a:r>
          </a:p>
        </p:txBody>
      </p:sp>
    </p:spTree>
  </p:cSld>
  <p:clrMapOvr>
    <a:masterClrMapping/>
  </p:clrMapOvr>
  <p:transition>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3010" name="Slayt Numarası Yer Tutucusu 4"/>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2F9E139A-F4E8-4C08-9D93-F7E3E5273BF9}" type="slidenum">
              <a:rPr lang="tr-TR" sz="1400" b="0" smtClean="0">
                <a:solidFill>
                  <a:schemeClr val="bg1"/>
                </a:solidFill>
              </a:rPr>
              <a:pPr/>
              <a:t>41</a:t>
            </a:fld>
            <a:endParaRPr lang="tr-TR" sz="1400" b="0" smtClean="0">
              <a:solidFill>
                <a:schemeClr val="bg1"/>
              </a:solidFill>
            </a:endParaRPr>
          </a:p>
        </p:txBody>
      </p:sp>
      <p:sp>
        <p:nvSpPr>
          <p:cNvPr id="43011" name="Rectangle 2"/>
          <p:cNvSpPr>
            <a:spLocks noGrp="1" noChangeArrowheads="1"/>
          </p:cNvSpPr>
          <p:nvPr>
            <p:ph type="title"/>
          </p:nvPr>
        </p:nvSpPr>
        <p:spPr>
          <a:xfrm>
            <a:off x="685800" y="620713"/>
            <a:ext cx="7772400" cy="2122487"/>
          </a:xfrm>
        </p:spPr>
        <p:txBody>
          <a:bodyPr/>
          <a:lstStyle/>
          <a:p>
            <a:pPr eaLnBrk="1" hangingPunct="1"/>
            <a:r>
              <a:rPr lang="tr-TR" b="1" smtClean="0">
                <a:solidFill>
                  <a:srgbClr val="FF0000"/>
                </a:solidFill>
                <a:effectLst/>
                <a:latin typeface="Times New Roman" pitchFamily="18" charset="0"/>
              </a:rPr>
              <a:t/>
            </a:r>
            <a:br>
              <a:rPr lang="tr-TR" b="1" smtClean="0">
                <a:solidFill>
                  <a:srgbClr val="FF0000"/>
                </a:solidFill>
                <a:effectLst/>
                <a:latin typeface="Times New Roman" pitchFamily="18" charset="0"/>
              </a:rPr>
            </a:br>
            <a:r>
              <a:rPr lang="tr-TR" b="1" smtClean="0">
                <a:solidFill>
                  <a:srgbClr val="FF0000"/>
                </a:solidFill>
                <a:effectLst/>
                <a:latin typeface="Times New Roman" pitchFamily="18" charset="0"/>
              </a:rPr>
              <a:t/>
            </a:r>
            <a:br>
              <a:rPr lang="tr-TR" b="1" smtClean="0">
                <a:solidFill>
                  <a:srgbClr val="FF0000"/>
                </a:solidFill>
                <a:effectLst/>
                <a:latin typeface="Times New Roman" pitchFamily="18" charset="0"/>
              </a:rPr>
            </a:br>
            <a:r>
              <a:rPr lang="tr-TR" b="1" smtClean="0">
                <a:solidFill>
                  <a:srgbClr val="FF0000"/>
                </a:solidFill>
                <a:effectLst/>
                <a:latin typeface="Times New Roman" pitchFamily="18" charset="0"/>
              </a:rPr>
              <a:t/>
            </a:r>
            <a:br>
              <a:rPr lang="tr-TR" b="1" smtClean="0">
                <a:solidFill>
                  <a:srgbClr val="FF0000"/>
                </a:solidFill>
                <a:effectLst/>
                <a:latin typeface="Times New Roman" pitchFamily="18" charset="0"/>
              </a:rPr>
            </a:br>
            <a:r>
              <a:rPr lang="tr-TR" b="1" smtClean="0">
                <a:solidFill>
                  <a:srgbClr val="FF0000"/>
                </a:solidFill>
                <a:effectLst/>
                <a:latin typeface="Times New Roman" pitchFamily="18" charset="0"/>
              </a:rPr>
              <a:t/>
            </a:r>
            <a:br>
              <a:rPr lang="tr-TR" b="1" smtClean="0">
                <a:solidFill>
                  <a:srgbClr val="FF0000"/>
                </a:solidFill>
                <a:effectLst/>
                <a:latin typeface="Times New Roman" pitchFamily="18" charset="0"/>
              </a:rPr>
            </a:br>
            <a:r>
              <a:rPr lang="tr-TR" b="1" smtClean="0">
                <a:solidFill>
                  <a:srgbClr val="FF0000"/>
                </a:solidFill>
                <a:effectLst/>
                <a:latin typeface="Times New Roman" pitchFamily="18" charset="0"/>
              </a:rPr>
              <a:t>TEŞEKKÜRLER! </a:t>
            </a:r>
          </a:p>
        </p:txBody>
      </p:sp>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AF2B2175-D132-44C8-8506-2E7E0420E67A}" type="slidenum">
              <a:rPr lang="tr-TR" sz="1400" b="0" smtClean="0">
                <a:solidFill>
                  <a:schemeClr val="bg1"/>
                </a:solidFill>
              </a:rPr>
              <a:pPr/>
              <a:t>5</a:t>
            </a:fld>
            <a:endParaRPr lang="tr-TR" sz="1400" b="0" smtClean="0">
              <a:solidFill>
                <a:schemeClr val="bg1"/>
              </a:solidFill>
            </a:endParaRPr>
          </a:p>
        </p:txBody>
      </p:sp>
      <p:sp>
        <p:nvSpPr>
          <p:cNvPr id="7170" name="Rectangle 2"/>
          <p:cNvSpPr>
            <a:spLocks noGrp="1" noChangeArrowheads="1"/>
          </p:cNvSpPr>
          <p:nvPr>
            <p:ph type="title"/>
          </p:nvPr>
        </p:nvSpPr>
        <p:spPr>
          <a:xfrm>
            <a:off x="685800" y="0"/>
            <a:ext cx="7772400" cy="1752600"/>
          </a:xfrm>
        </p:spPr>
        <p:txBody>
          <a:bodyPr/>
          <a:lstStyle/>
          <a:p>
            <a:pPr eaLnBrk="1" hangingPunct="1">
              <a:defRPr/>
            </a:pPr>
            <a:r>
              <a:rPr lang="tr-TR" sz="3600" b="1" smtClean="0">
                <a:solidFill>
                  <a:srgbClr val="FF0000"/>
                </a:solidFill>
                <a:latin typeface="Times New Roman" pitchFamily="18" charset="0"/>
              </a:rPr>
              <a:t>İHRACATI DÜZENLEYEN MEVZUAT(1)</a:t>
            </a:r>
          </a:p>
        </p:txBody>
      </p:sp>
      <p:sp>
        <p:nvSpPr>
          <p:cNvPr id="6148" name="Rectangle 3"/>
          <p:cNvSpPr>
            <a:spLocks noGrp="1" noChangeArrowheads="1"/>
          </p:cNvSpPr>
          <p:nvPr>
            <p:ph type="body" idx="1"/>
          </p:nvPr>
        </p:nvSpPr>
        <p:spPr>
          <a:xfrm>
            <a:off x="685800" y="1981200"/>
            <a:ext cx="8001000" cy="4572000"/>
          </a:xfrm>
        </p:spPr>
        <p:txBody>
          <a:bodyPr/>
          <a:lstStyle/>
          <a:p>
            <a:pPr eaLnBrk="1" hangingPunct="1">
              <a:lnSpc>
                <a:spcPct val="130000"/>
              </a:lnSpc>
              <a:buFontTx/>
              <a:buNone/>
            </a:pPr>
            <a:r>
              <a:rPr lang="tr-TR" sz="2800" u="sng" smtClean="0">
                <a:solidFill>
                  <a:srgbClr val="FF0000"/>
                </a:solidFill>
                <a:latin typeface="Times New Roman" pitchFamily="18" charset="0"/>
              </a:rPr>
              <a:t>Dar Anlamda: (Dış Ticaret Rejimi)</a:t>
            </a:r>
          </a:p>
          <a:p>
            <a:pPr lvl="2" eaLnBrk="1" hangingPunct="1">
              <a:lnSpc>
                <a:spcPct val="130000"/>
              </a:lnSpc>
            </a:pPr>
            <a:r>
              <a:rPr lang="tr-TR" smtClean="0">
                <a:solidFill>
                  <a:srgbClr val="FFFF00"/>
                </a:solidFill>
              </a:rPr>
              <a:t>637 Sayılı KHK</a:t>
            </a:r>
          </a:p>
          <a:p>
            <a:pPr lvl="2" eaLnBrk="1" hangingPunct="1">
              <a:lnSpc>
                <a:spcPct val="130000"/>
              </a:lnSpc>
            </a:pPr>
            <a:r>
              <a:rPr lang="tr-TR" smtClean="0">
                <a:solidFill>
                  <a:srgbClr val="FFFF00"/>
                </a:solidFill>
              </a:rPr>
              <a:t>İhracat Rejimi Kararı</a:t>
            </a:r>
          </a:p>
          <a:p>
            <a:pPr lvl="2" eaLnBrk="1" hangingPunct="1">
              <a:lnSpc>
                <a:spcPct val="130000"/>
              </a:lnSpc>
            </a:pPr>
            <a:r>
              <a:rPr lang="tr-TR" smtClean="0">
                <a:solidFill>
                  <a:srgbClr val="FFFF00"/>
                </a:solidFill>
              </a:rPr>
              <a:t>Dahilde İşleme Rejimi Kararı</a:t>
            </a:r>
          </a:p>
          <a:p>
            <a:pPr lvl="2" eaLnBrk="1" hangingPunct="1">
              <a:lnSpc>
                <a:spcPct val="130000"/>
              </a:lnSpc>
            </a:pPr>
            <a:r>
              <a:rPr lang="tr-TR" smtClean="0">
                <a:solidFill>
                  <a:srgbClr val="FFFF00"/>
                </a:solidFill>
              </a:rPr>
              <a:t>Hariçte İşleme Rejimi Kararı</a:t>
            </a:r>
          </a:p>
          <a:p>
            <a:pPr lvl="2" eaLnBrk="1" hangingPunct="1">
              <a:lnSpc>
                <a:spcPct val="130000"/>
              </a:lnSpc>
            </a:pPr>
            <a:r>
              <a:rPr lang="tr-TR" smtClean="0">
                <a:solidFill>
                  <a:srgbClr val="FFFF00"/>
                </a:solidFill>
              </a:rPr>
              <a:t>İhracat Yönetmeliği</a:t>
            </a:r>
          </a:p>
          <a:p>
            <a:pPr lvl="2" eaLnBrk="1" hangingPunct="1">
              <a:lnSpc>
                <a:spcPct val="130000"/>
              </a:lnSpc>
            </a:pPr>
            <a:r>
              <a:rPr lang="tr-TR" smtClean="0">
                <a:solidFill>
                  <a:srgbClr val="FFFF00"/>
                </a:solidFill>
              </a:rPr>
              <a:t>İhracat Tebliğleri</a:t>
            </a:r>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Text Box 1027"/>
          <p:cNvSpPr txBox="1">
            <a:spLocks noChangeArrowheads="1"/>
          </p:cNvSpPr>
          <p:nvPr/>
        </p:nvSpPr>
        <p:spPr bwMode="auto">
          <a:xfrm>
            <a:off x="304800" y="2036763"/>
            <a:ext cx="8686800"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pPr algn="just">
              <a:spcBef>
                <a:spcPct val="0"/>
              </a:spcBef>
              <a:buFontTx/>
              <a:buChar char="•"/>
            </a:pPr>
            <a:r>
              <a:rPr lang="tr-TR" sz="1800">
                <a:solidFill>
                  <a:srgbClr val="FFFF00"/>
                </a:solidFill>
              </a:rPr>
              <a:t>      </a:t>
            </a:r>
            <a:r>
              <a:rPr lang="tr-TR" sz="1800" b="0">
                <a:solidFill>
                  <a:srgbClr val="FFFF00"/>
                </a:solidFill>
              </a:rPr>
              <a:t>08.06.2011 TARİHLİ RESMİ GAZETE’DE YAYIMLANAN “637 SAYILI EKONOMİ BAKANLIĞININ TEŞKİLAT VE GÖREVLERİ HAKKINDA KANUN HÜKMÜNDE KARARNAME” İLE </a:t>
            </a:r>
            <a:r>
              <a:rPr lang="tr-TR" sz="1800" b="0"/>
              <a:t>İHRACATA DAİR MEVZUATIN HAZIRLANMASI</a:t>
            </a:r>
            <a:r>
              <a:rPr lang="tr-TR" sz="1800" b="0">
                <a:solidFill>
                  <a:srgbClr val="FFFF00"/>
                </a:solidFill>
              </a:rPr>
              <a:t> GÖREVİ EKONOMİ BAKANLIĞI İHRACAT GENEL MÜDÜRLÜĞÜ’NE VERİLMİŞTİR. </a:t>
            </a:r>
          </a:p>
          <a:p>
            <a:pPr algn="just">
              <a:spcBef>
                <a:spcPct val="0"/>
              </a:spcBef>
              <a:buFontTx/>
              <a:buChar char="•"/>
            </a:pPr>
            <a:endParaRPr lang="tr-TR" sz="1800" b="0">
              <a:solidFill>
                <a:srgbClr val="FFFF00"/>
              </a:solidFill>
            </a:endParaRPr>
          </a:p>
          <a:p>
            <a:pPr algn="just">
              <a:spcBef>
                <a:spcPct val="0"/>
              </a:spcBef>
            </a:pPr>
            <a:r>
              <a:rPr lang="tr-TR" sz="1800" b="0">
                <a:solidFill>
                  <a:srgbClr val="FFFF00"/>
                </a:solidFill>
              </a:rPr>
              <a:t>-YİNE AYNI KHK’YA GÖRE KAMU KURUM VE KURULUŞLARINA ÇEŞİTLİ MEVZUATLA VERİLMİŞ YETKİLERİN KULLANIMINDA İHRACATA İLİŞKİN POLİTİKALARIN UYGULANMASINA DAİR ESASLARI DÜZENLEMEK VE UYGULAMALARLA İLGİLİ KURULUŞLAR ARASINDA </a:t>
            </a:r>
            <a:r>
              <a:rPr lang="tr-TR" sz="1800" b="0"/>
              <a:t>KOORDİNASYONU</a:t>
            </a:r>
            <a:r>
              <a:rPr lang="tr-TR" sz="1800" b="0">
                <a:solidFill>
                  <a:srgbClr val="FFFF00"/>
                </a:solidFill>
              </a:rPr>
              <a:t> TEMİN ETMEK DE İHRACAT GENEL MÜDÜRLÜĞÜ’NÜN GÖREVLERİ ARASINDA BULUNMAKTADIR.</a:t>
            </a:r>
          </a:p>
          <a:p>
            <a:pPr algn="just">
              <a:spcBef>
                <a:spcPct val="0"/>
              </a:spcBef>
            </a:pPr>
            <a:endParaRPr lang="tr-TR" sz="1800" b="0">
              <a:solidFill>
                <a:srgbClr val="FFFF00"/>
              </a:solidFill>
            </a:endParaRPr>
          </a:p>
          <a:p>
            <a:pPr algn="just">
              <a:spcBef>
                <a:spcPct val="0"/>
              </a:spcBef>
              <a:buFontTx/>
              <a:buChar char="•"/>
            </a:pPr>
            <a:r>
              <a:rPr lang="tr-TR" sz="1800" b="0">
                <a:solidFill>
                  <a:srgbClr val="FFFF00"/>
                </a:solidFill>
              </a:rPr>
              <a:t>      SÖZ KONUSU GÖREVLER ÇERÇEVESİNDE EKONOMİ BAKANLIĞI TARAFINDAN YÜRÜTÜLEN, İHRACAT REJİMİ KARARI İLE BU KARAR’A İSTİNADEN YAYIMLANAN İHRACAT YÖNETMELİĞİ VE TEBLİĞLER, </a:t>
            </a:r>
            <a:r>
              <a:rPr lang="tr-TR" sz="1800" b="0"/>
              <a:t>DAR ANLAMDA</a:t>
            </a:r>
            <a:r>
              <a:rPr lang="tr-TR" sz="1800" b="0">
                <a:solidFill>
                  <a:srgbClr val="FFFF00"/>
                </a:solidFill>
              </a:rPr>
              <a:t> İHRACAT MEVZUATINI OLUŞTURMAKTADIR.</a:t>
            </a:r>
          </a:p>
        </p:txBody>
      </p:sp>
      <p:sp>
        <p:nvSpPr>
          <p:cNvPr id="51205" name="Rectangle 1029"/>
          <p:cNvSpPr>
            <a:spLocks noChangeArrowheads="1"/>
          </p:cNvSpPr>
          <p:nvPr/>
        </p:nvSpPr>
        <p:spPr bwMode="auto">
          <a:xfrm>
            <a:off x="1143000" y="152400"/>
            <a:ext cx="59245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0"/>
              </a:spcBef>
              <a:defRPr/>
            </a:pPr>
            <a:r>
              <a:rPr lang="tr-TR">
                <a:effectLst>
                  <a:outerShdw blurRad="38100" dist="38100" dir="2700000" algn="tl">
                    <a:srgbClr val="000000"/>
                  </a:outerShdw>
                </a:effectLst>
              </a:rPr>
              <a:t>İHRACATI DÜZENLEYEN </a:t>
            </a:r>
          </a:p>
          <a:p>
            <a:pPr eaLnBrk="1" hangingPunct="1">
              <a:spcBef>
                <a:spcPct val="0"/>
              </a:spcBef>
              <a:defRPr/>
            </a:pPr>
            <a:r>
              <a:rPr lang="tr-TR">
                <a:effectLst>
                  <a:outerShdw blurRad="38100" dist="38100" dir="2700000" algn="tl">
                    <a:srgbClr val="000000"/>
                  </a:outerShdw>
                </a:effectLst>
              </a:rPr>
              <a:t>MEVZUAT(2)</a:t>
            </a:r>
          </a:p>
        </p:txBody>
      </p:sp>
      <p:sp>
        <p:nvSpPr>
          <p:cNvPr id="7172" name="Rectangle 1030"/>
          <p:cNvSpPr>
            <a:spLocks noChangeArrowheads="1"/>
          </p:cNvSpPr>
          <p:nvPr/>
        </p:nvSpPr>
        <p:spPr bwMode="auto">
          <a:xfrm>
            <a:off x="228600" y="1219200"/>
            <a:ext cx="300355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lnSpc>
                <a:spcPct val="130000"/>
              </a:lnSpc>
              <a:spcBef>
                <a:spcPct val="20000"/>
              </a:spcBef>
              <a:buClr>
                <a:srgbClr val="FFFF00"/>
              </a:buClr>
            </a:pPr>
            <a:r>
              <a:rPr lang="tr-TR" sz="2800"/>
              <a:t>Dar Anlamda:</a:t>
            </a:r>
          </a:p>
        </p:txBody>
      </p:sp>
    </p:spTree>
  </p:cSld>
  <p:clrMapOvr>
    <a:masterClrMapping/>
  </p:clrMapOvr>
  <p:transition spd="med">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152400" y="1416050"/>
            <a:ext cx="8763000" cy="477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pPr algn="just"/>
            <a:r>
              <a:rPr lang="tr-TR" sz="2800" b="0" u="sng"/>
              <a:t>Dar Anlamda:</a:t>
            </a:r>
            <a:endParaRPr lang="tr-TR" sz="1700" b="0">
              <a:solidFill>
                <a:schemeClr val="tx1"/>
              </a:solidFill>
            </a:endParaRPr>
          </a:p>
          <a:p>
            <a:pPr algn="just">
              <a:buFontTx/>
              <a:buChar char="•"/>
            </a:pPr>
            <a:r>
              <a:rPr lang="tr-TR" sz="1800" b="0">
                <a:solidFill>
                  <a:srgbClr val="FFFF00"/>
                </a:solidFill>
              </a:rPr>
              <a:t>     HALEN YÜRÜRLÜKTE BULUNAN 22.12.1995 TARİHLİ VE 95/7623 SAYILI İHRACAT REJİMİ KARARI, 6.1.1996 TARİHLİ VE 22515 SAYILI RESMİ GAZETE’DE YAYIMLANMIŞTIR. </a:t>
            </a:r>
            <a:r>
              <a:rPr lang="tr-TR" sz="1800" b="0"/>
              <a:t>9</a:t>
            </a:r>
            <a:r>
              <a:rPr lang="tr-TR" sz="1800" b="0">
                <a:solidFill>
                  <a:srgbClr val="FFFF00"/>
                </a:solidFill>
              </a:rPr>
              <a:t> (DOKUZ) MADDEDEN OLUŞAN BU KARAR’DA ESAS İTİBARIYLA İHRACATTA YETKİLİ MERCİİN, DIŞ TICARET MÜSTEŞARLIĞI’NIN BAĞLI BULUNDUĞU BAKANLIK OLDUĞU İFADE EDİLMEKTE VE BAKANLIĞIN BU KONUDAKI </a:t>
            </a:r>
            <a:r>
              <a:rPr lang="tr-TR" sz="1800" b="0"/>
              <a:t>YETKİLERİ</a:t>
            </a:r>
            <a:r>
              <a:rPr lang="tr-TR" sz="1800" b="0">
                <a:solidFill>
                  <a:srgbClr val="FFFF00"/>
                </a:solidFill>
              </a:rPr>
              <a:t> SAYILMAKTADIR.</a:t>
            </a:r>
          </a:p>
          <a:p>
            <a:pPr algn="just">
              <a:buFontTx/>
              <a:buChar char="•"/>
            </a:pPr>
            <a:r>
              <a:rPr lang="tr-TR" sz="1800" b="0">
                <a:solidFill>
                  <a:srgbClr val="FFFF00"/>
                </a:solidFill>
              </a:rPr>
              <a:t>     KANUN, KARARNAME VE ULUSLARARASI SÖZLEŞMELERLE İHRACI YASAKLANMIŞ MALLAR DIŞINDA KALAN BÜTÜN MALLARIN İHRACININ BU KARAR ÇERÇEVESİNDE </a:t>
            </a:r>
            <a:r>
              <a:rPr lang="tr-TR" sz="1800" b="0"/>
              <a:t>SERBEST</a:t>
            </a:r>
            <a:r>
              <a:rPr lang="tr-TR" sz="1800" b="0">
                <a:solidFill>
                  <a:srgbClr val="FFFF00"/>
                </a:solidFill>
              </a:rPr>
              <a:t> OLDUĞU (KARAR’IN 3 ÜNCÜ MADDESİNİN (B) BENDİNDE SAYILAN NEDENLERLE GETİRİLECEK KISITLAMA VE YASAKLAMALAR HARİÇ OLMAK ÜZERE) BELİRTİLMEKTEDİR.</a:t>
            </a:r>
          </a:p>
          <a:p>
            <a:pPr algn="just">
              <a:buFontTx/>
              <a:buChar char="•"/>
            </a:pPr>
            <a:r>
              <a:rPr lang="tr-TR" sz="1800" b="0">
                <a:solidFill>
                  <a:srgbClr val="FFFF00"/>
                </a:solidFill>
              </a:rPr>
              <a:t>     SÖZ KONUSU KARAR UYARINCA DÜZENLENEN İHRACAT YÖNETMELİĞİ VE İLGİLİ TEBLİĞLERLE DE, İHRACAT İŞLEMLERİNDE UYULMASI GEREKEN ESASLAR HÜKÜM ALTINA ALINMIŞTIR.</a:t>
            </a:r>
          </a:p>
        </p:txBody>
      </p:sp>
      <p:sp>
        <p:nvSpPr>
          <p:cNvPr id="52228" name="Rectangle 4"/>
          <p:cNvSpPr>
            <a:spLocks noChangeArrowheads="1"/>
          </p:cNvSpPr>
          <p:nvPr/>
        </p:nvSpPr>
        <p:spPr bwMode="auto">
          <a:xfrm>
            <a:off x="1143000" y="228600"/>
            <a:ext cx="7227888"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0"/>
              </a:spcBef>
              <a:defRPr/>
            </a:pPr>
            <a:r>
              <a:rPr lang="tr-TR">
                <a:effectLst>
                  <a:outerShdw blurRad="38100" dist="38100" dir="2700000" algn="tl">
                    <a:srgbClr val="000000"/>
                  </a:outerShdw>
                </a:effectLst>
              </a:rPr>
              <a:t>İHRACATI DÜZENLEYEN MEVZUAT(3)</a:t>
            </a:r>
          </a:p>
        </p:txBody>
      </p:sp>
    </p:spTree>
  </p:cSld>
  <p:clrMapOvr>
    <a:masterClrMapping/>
  </p:clrMapOvr>
  <p:transition spd="med">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67C1B581-E61A-49AD-B606-32A7C8417CBE}" type="slidenum">
              <a:rPr lang="tr-TR" sz="1400" b="0" smtClean="0">
                <a:solidFill>
                  <a:schemeClr val="bg1"/>
                </a:solidFill>
              </a:rPr>
              <a:pPr/>
              <a:t>8</a:t>
            </a:fld>
            <a:endParaRPr lang="tr-TR" sz="1400" b="0" smtClean="0">
              <a:solidFill>
                <a:schemeClr val="bg1"/>
              </a:solidFill>
            </a:endParaRPr>
          </a:p>
        </p:txBody>
      </p:sp>
      <p:sp>
        <p:nvSpPr>
          <p:cNvPr id="54274" name="Rectangle 1026"/>
          <p:cNvSpPr>
            <a:spLocks noGrp="1" noChangeArrowheads="1"/>
          </p:cNvSpPr>
          <p:nvPr>
            <p:ph type="title"/>
          </p:nvPr>
        </p:nvSpPr>
        <p:spPr/>
        <p:txBody>
          <a:bodyPr/>
          <a:lstStyle/>
          <a:p>
            <a:pPr eaLnBrk="1" hangingPunct="1">
              <a:defRPr/>
            </a:pPr>
            <a:r>
              <a:rPr lang="tr-TR" sz="3600" b="1" smtClean="0">
                <a:solidFill>
                  <a:srgbClr val="FF0000"/>
                </a:solidFill>
                <a:latin typeface="Times New Roman" pitchFamily="18" charset="0"/>
              </a:rPr>
              <a:t>İHRACATÇI KİMDİR?(2)</a:t>
            </a:r>
          </a:p>
        </p:txBody>
      </p:sp>
      <p:sp>
        <p:nvSpPr>
          <p:cNvPr id="9220" name="Rectangle 1027"/>
          <p:cNvSpPr>
            <a:spLocks noGrp="1" noChangeArrowheads="1"/>
          </p:cNvSpPr>
          <p:nvPr>
            <p:ph type="body" idx="1"/>
          </p:nvPr>
        </p:nvSpPr>
        <p:spPr>
          <a:xfrm>
            <a:off x="179388" y="1773238"/>
            <a:ext cx="8763000" cy="4572000"/>
          </a:xfrm>
        </p:spPr>
        <p:txBody>
          <a:bodyPr/>
          <a:lstStyle/>
          <a:p>
            <a:pPr algn="just">
              <a:lnSpc>
                <a:spcPct val="90000"/>
              </a:lnSpc>
              <a:spcBef>
                <a:spcPct val="0"/>
              </a:spcBef>
              <a:buClrTx/>
              <a:buFontTx/>
              <a:buNone/>
            </a:pPr>
            <a:r>
              <a:rPr lang="tr-TR" sz="1300" smtClean="0">
                <a:solidFill>
                  <a:srgbClr val="FFFF00"/>
                </a:solidFill>
                <a:latin typeface="Times New Roman" pitchFamily="18" charset="0"/>
              </a:rPr>
              <a:t>      </a:t>
            </a:r>
          </a:p>
          <a:p>
            <a:pPr algn="just">
              <a:lnSpc>
                <a:spcPct val="90000"/>
              </a:lnSpc>
              <a:spcBef>
                <a:spcPct val="0"/>
              </a:spcBef>
              <a:buClrTx/>
              <a:buFontTx/>
              <a:buNone/>
            </a:pPr>
            <a:r>
              <a:rPr lang="tr-TR" sz="1300" smtClean="0">
                <a:solidFill>
                  <a:srgbClr val="FFFF00"/>
                </a:solidFill>
                <a:latin typeface="Times New Roman" pitchFamily="18" charset="0"/>
              </a:rPr>
              <a:t>      </a:t>
            </a:r>
            <a:r>
              <a:rPr lang="tr-TR" sz="2400" smtClean="0">
                <a:solidFill>
                  <a:srgbClr val="FF0000"/>
                </a:solidFill>
                <a:latin typeface="Times New Roman" pitchFamily="18" charset="0"/>
              </a:rPr>
              <a:t>İHRACATÇI;</a:t>
            </a:r>
          </a:p>
          <a:p>
            <a:pPr algn="just">
              <a:lnSpc>
                <a:spcPct val="90000"/>
              </a:lnSpc>
              <a:spcBef>
                <a:spcPct val="0"/>
              </a:spcBef>
              <a:buClrTx/>
              <a:buFontTx/>
              <a:buNone/>
            </a:pPr>
            <a:r>
              <a:rPr lang="tr-TR" sz="2400" smtClean="0">
                <a:solidFill>
                  <a:srgbClr val="FFFF00"/>
                </a:solidFill>
                <a:latin typeface="Times New Roman" pitchFamily="18" charset="0"/>
              </a:rPr>
              <a:t>		- İHRAÇ EDECEĞİ MALA GÖRE İLGİLİ İHRACATÇI BİRLİĞİ GENEL SEKRETERLİĞİNE ÜYE OLAN,</a:t>
            </a:r>
          </a:p>
          <a:p>
            <a:pPr algn="just">
              <a:lnSpc>
                <a:spcPct val="90000"/>
              </a:lnSpc>
              <a:spcBef>
                <a:spcPct val="0"/>
              </a:spcBef>
              <a:buClrTx/>
              <a:buFontTx/>
              <a:buNone/>
            </a:pPr>
            <a:endParaRPr lang="tr-TR" sz="2400" smtClean="0">
              <a:solidFill>
                <a:srgbClr val="FFFF00"/>
              </a:solidFill>
              <a:latin typeface="Times New Roman" pitchFamily="18" charset="0"/>
            </a:endParaRPr>
          </a:p>
          <a:p>
            <a:pPr algn="just">
              <a:lnSpc>
                <a:spcPct val="90000"/>
              </a:lnSpc>
              <a:spcBef>
                <a:spcPct val="0"/>
              </a:spcBef>
              <a:buClrTx/>
              <a:buFontTx/>
              <a:buNone/>
            </a:pPr>
            <a:r>
              <a:rPr lang="tr-TR" sz="2400" smtClean="0">
                <a:solidFill>
                  <a:srgbClr val="FFFF00"/>
                </a:solidFill>
                <a:latin typeface="Times New Roman" pitchFamily="18" charset="0"/>
              </a:rPr>
              <a:t>		 -VERGİ NUMARASINA SAHİP GERÇEK VEYA TÜZEL KİŞİLER</a:t>
            </a:r>
          </a:p>
          <a:p>
            <a:pPr algn="just">
              <a:lnSpc>
                <a:spcPct val="90000"/>
              </a:lnSpc>
              <a:spcBef>
                <a:spcPct val="0"/>
              </a:spcBef>
              <a:buClrTx/>
              <a:buFontTx/>
              <a:buNone/>
            </a:pPr>
            <a:endParaRPr lang="tr-TR" sz="2400" smtClean="0">
              <a:solidFill>
                <a:srgbClr val="FFFF00"/>
              </a:solidFill>
              <a:latin typeface="Times New Roman" pitchFamily="18" charset="0"/>
            </a:endParaRPr>
          </a:p>
          <a:p>
            <a:pPr algn="just">
              <a:lnSpc>
                <a:spcPct val="90000"/>
              </a:lnSpc>
              <a:spcBef>
                <a:spcPct val="0"/>
              </a:spcBef>
              <a:buClrTx/>
              <a:buFontTx/>
              <a:buNone/>
            </a:pPr>
            <a:r>
              <a:rPr lang="tr-TR" sz="2400" smtClean="0">
                <a:solidFill>
                  <a:srgbClr val="FFFF00"/>
                </a:solidFill>
                <a:latin typeface="Times New Roman" pitchFamily="18" charset="0"/>
              </a:rPr>
              <a:t>		 -TÜZEL KİŞİLİK STATÜSÜNE SAHİP OLMAMAKLA BİRLİKTE YÜRÜRLÜKTEKİ MEVZUAT HÜKÜMLERİNE İSTİNADEN HUKUKİ TASARRUF YAPMA YETKİSİ TANINAN ORTAKLIKLARI</a:t>
            </a:r>
          </a:p>
          <a:p>
            <a:pPr algn="just">
              <a:lnSpc>
                <a:spcPct val="90000"/>
              </a:lnSpc>
              <a:spcBef>
                <a:spcPct val="0"/>
              </a:spcBef>
              <a:buClrTx/>
              <a:buFontTx/>
              <a:buNone/>
            </a:pPr>
            <a:endParaRPr lang="tr-TR" sz="2400" smtClean="0">
              <a:solidFill>
                <a:srgbClr val="FFFF00"/>
              </a:solidFill>
              <a:latin typeface="Times New Roman" pitchFamily="18" charset="0"/>
            </a:endParaRPr>
          </a:p>
          <a:p>
            <a:pPr algn="just">
              <a:lnSpc>
                <a:spcPct val="90000"/>
              </a:lnSpc>
              <a:spcBef>
                <a:spcPct val="0"/>
              </a:spcBef>
              <a:buClrTx/>
              <a:buFontTx/>
              <a:buNone/>
            </a:pPr>
            <a:r>
              <a:rPr lang="tr-TR" sz="2400" smtClean="0">
                <a:solidFill>
                  <a:srgbClr val="FFFF00"/>
                </a:solidFill>
                <a:latin typeface="Times New Roman" pitchFamily="18" charset="0"/>
              </a:rPr>
              <a:t> 	İFADE ETMEKTEDİR.</a:t>
            </a:r>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ayt Numarası Yer Tutucusu 5"/>
          <p:cNvSpPr>
            <a:spLocks noGrp="1"/>
          </p:cNvSpPr>
          <p:nvPr>
            <p:ph type="sldNum" sz="quarter" idx="12"/>
          </p:nvPr>
        </p:nvSpPr>
        <p:spPr>
          <a:noFill/>
        </p:spPr>
        <p:txBody>
          <a:bodyPr/>
          <a:lstStyle>
            <a:lvl1pPr>
              <a:defRPr sz="3600" b="1">
                <a:solidFill>
                  <a:srgbClr val="FF0000"/>
                </a:solidFill>
                <a:latin typeface="Times New Roman" pitchFamily="18" charset="0"/>
              </a:defRPr>
            </a:lvl1pPr>
            <a:lvl2pPr marL="742950" indent="-285750">
              <a:defRPr sz="3600" b="1">
                <a:solidFill>
                  <a:srgbClr val="FF0000"/>
                </a:solidFill>
                <a:latin typeface="Times New Roman" pitchFamily="18" charset="0"/>
              </a:defRPr>
            </a:lvl2pPr>
            <a:lvl3pPr marL="1143000" indent="-228600">
              <a:defRPr sz="3600" b="1">
                <a:solidFill>
                  <a:srgbClr val="FF0000"/>
                </a:solidFill>
                <a:latin typeface="Times New Roman" pitchFamily="18" charset="0"/>
              </a:defRPr>
            </a:lvl3pPr>
            <a:lvl4pPr marL="1600200" indent="-228600">
              <a:defRPr sz="3600" b="1">
                <a:solidFill>
                  <a:srgbClr val="FF0000"/>
                </a:solidFill>
                <a:latin typeface="Times New Roman" pitchFamily="18" charset="0"/>
              </a:defRPr>
            </a:lvl4pPr>
            <a:lvl5pPr marL="2057400" indent="-228600">
              <a:defRPr sz="3600" b="1">
                <a:solidFill>
                  <a:srgbClr val="FF0000"/>
                </a:solidFill>
                <a:latin typeface="Times New Roman" pitchFamily="18" charset="0"/>
              </a:defRPr>
            </a:lvl5pPr>
            <a:lvl6pPr marL="2514600" indent="-228600" algn="ctr" eaLnBrk="0" fontAlgn="base" hangingPunct="0">
              <a:spcBef>
                <a:spcPct val="50000"/>
              </a:spcBef>
              <a:spcAft>
                <a:spcPct val="0"/>
              </a:spcAft>
              <a:defRPr sz="3600" b="1">
                <a:solidFill>
                  <a:srgbClr val="FF0000"/>
                </a:solidFill>
                <a:latin typeface="Times New Roman" pitchFamily="18" charset="0"/>
              </a:defRPr>
            </a:lvl6pPr>
            <a:lvl7pPr marL="2971800" indent="-228600" algn="ctr" eaLnBrk="0" fontAlgn="base" hangingPunct="0">
              <a:spcBef>
                <a:spcPct val="50000"/>
              </a:spcBef>
              <a:spcAft>
                <a:spcPct val="0"/>
              </a:spcAft>
              <a:defRPr sz="3600" b="1">
                <a:solidFill>
                  <a:srgbClr val="FF0000"/>
                </a:solidFill>
                <a:latin typeface="Times New Roman" pitchFamily="18" charset="0"/>
              </a:defRPr>
            </a:lvl7pPr>
            <a:lvl8pPr marL="3429000" indent="-228600" algn="ctr" eaLnBrk="0" fontAlgn="base" hangingPunct="0">
              <a:spcBef>
                <a:spcPct val="50000"/>
              </a:spcBef>
              <a:spcAft>
                <a:spcPct val="0"/>
              </a:spcAft>
              <a:defRPr sz="3600" b="1">
                <a:solidFill>
                  <a:srgbClr val="FF0000"/>
                </a:solidFill>
                <a:latin typeface="Times New Roman" pitchFamily="18" charset="0"/>
              </a:defRPr>
            </a:lvl8pPr>
            <a:lvl9pPr marL="3886200" indent="-228600" algn="ctr" eaLnBrk="0" fontAlgn="base" hangingPunct="0">
              <a:spcBef>
                <a:spcPct val="50000"/>
              </a:spcBef>
              <a:spcAft>
                <a:spcPct val="0"/>
              </a:spcAft>
              <a:defRPr sz="3600" b="1">
                <a:solidFill>
                  <a:srgbClr val="FF0000"/>
                </a:solidFill>
                <a:latin typeface="Times New Roman" pitchFamily="18" charset="0"/>
              </a:defRPr>
            </a:lvl9pPr>
          </a:lstStyle>
          <a:p>
            <a:fld id="{D40359EE-0270-481C-9AA6-4FB72E1AFBBE}" type="slidenum">
              <a:rPr lang="tr-TR" sz="1400" b="0" smtClean="0">
                <a:solidFill>
                  <a:schemeClr val="bg1"/>
                </a:solidFill>
              </a:rPr>
              <a:pPr/>
              <a:t>9</a:t>
            </a:fld>
            <a:endParaRPr lang="tr-TR" sz="1400" b="0" smtClean="0">
              <a:solidFill>
                <a:schemeClr val="bg1"/>
              </a:solidFill>
            </a:endParaRPr>
          </a:p>
        </p:txBody>
      </p:sp>
      <p:sp>
        <p:nvSpPr>
          <p:cNvPr id="6146" name="Rectangle 2"/>
          <p:cNvSpPr>
            <a:spLocks noGrp="1" noChangeArrowheads="1"/>
          </p:cNvSpPr>
          <p:nvPr>
            <p:ph type="title"/>
          </p:nvPr>
        </p:nvSpPr>
        <p:spPr/>
        <p:txBody>
          <a:bodyPr/>
          <a:lstStyle/>
          <a:p>
            <a:pPr eaLnBrk="1" hangingPunct="1">
              <a:defRPr/>
            </a:pPr>
            <a:r>
              <a:rPr lang="tr-TR" sz="3600" b="1" smtClean="0">
                <a:solidFill>
                  <a:srgbClr val="FF0000"/>
                </a:solidFill>
                <a:latin typeface="Times New Roman" pitchFamily="18" charset="0"/>
              </a:rPr>
              <a:t>İHRACAT NEDİR?(1)</a:t>
            </a:r>
          </a:p>
        </p:txBody>
      </p:sp>
      <p:sp>
        <p:nvSpPr>
          <p:cNvPr id="10244" name="Rectangle 3"/>
          <p:cNvSpPr>
            <a:spLocks noGrp="1" noChangeArrowheads="1"/>
          </p:cNvSpPr>
          <p:nvPr>
            <p:ph type="body" idx="1"/>
          </p:nvPr>
        </p:nvSpPr>
        <p:spPr>
          <a:xfrm>
            <a:off x="685800" y="2286000"/>
            <a:ext cx="7772400" cy="3810000"/>
          </a:xfrm>
        </p:spPr>
        <p:txBody>
          <a:bodyPr/>
          <a:lstStyle/>
          <a:p>
            <a:pPr eaLnBrk="1" hangingPunct="1">
              <a:lnSpc>
                <a:spcPct val="170000"/>
              </a:lnSpc>
            </a:pPr>
            <a:r>
              <a:rPr lang="tr-TR" sz="3600" smtClean="0">
                <a:solidFill>
                  <a:srgbClr val="FFFF00"/>
                </a:solidFill>
                <a:latin typeface="Times New Roman" pitchFamily="18" charset="0"/>
              </a:rPr>
              <a:t>İhracat=Fiili İhracat </a:t>
            </a:r>
          </a:p>
          <a:p>
            <a:pPr lvl="2" eaLnBrk="1" hangingPunct="1">
              <a:lnSpc>
                <a:spcPct val="170000"/>
              </a:lnSpc>
            </a:pPr>
            <a:r>
              <a:rPr lang="tr-TR" sz="2800" smtClean="0">
                <a:solidFill>
                  <a:srgbClr val="FF0000"/>
                </a:solidFill>
              </a:rPr>
              <a:t>Muayene</a:t>
            </a:r>
          </a:p>
          <a:p>
            <a:pPr eaLnBrk="1" hangingPunct="1">
              <a:lnSpc>
                <a:spcPct val="170000"/>
              </a:lnSpc>
            </a:pPr>
            <a:r>
              <a:rPr lang="tr-TR" sz="3600" smtClean="0">
                <a:solidFill>
                  <a:srgbClr val="FFFF00"/>
                </a:solidFill>
                <a:latin typeface="Times New Roman" pitchFamily="18" charset="0"/>
              </a:rPr>
              <a:t>Kambiyo Taahhüdü</a:t>
            </a:r>
          </a:p>
        </p:txBody>
      </p:sp>
      <p:sp>
        <p:nvSpPr>
          <p:cNvPr id="10245" name="Line 4"/>
          <p:cNvSpPr>
            <a:spLocks noChangeShapeType="1"/>
          </p:cNvSpPr>
          <p:nvPr/>
        </p:nvSpPr>
        <p:spPr bwMode="auto">
          <a:xfrm>
            <a:off x="1219200" y="4648200"/>
            <a:ext cx="3810000" cy="30480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0246" name="Line 5"/>
          <p:cNvSpPr>
            <a:spLocks noChangeShapeType="1"/>
          </p:cNvSpPr>
          <p:nvPr/>
        </p:nvSpPr>
        <p:spPr bwMode="auto">
          <a:xfrm flipV="1">
            <a:off x="1143000" y="4648200"/>
            <a:ext cx="3886200" cy="30480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Varsayılan Tasarım">
  <a:themeElements>
    <a:clrScheme name="Varsayılan Tasarı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Varsayılan Tasarım">
      <a:majorFont>
        <a:latin typeface="Arial"/>
        <a:ea typeface=""/>
        <a:cs typeface=""/>
      </a:majorFont>
      <a:minorFont>
        <a:latin typeface="Verdan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tr-TR" sz="3600" b="1" i="0" u="none" strike="noStrike" cap="none" normalizeH="0" baseline="0" smtClean="0">
            <a:ln>
              <a:noFill/>
            </a:ln>
            <a:solidFill>
              <a:srgbClr val="FF0000"/>
            </a:solidFill>
            <a:effectLst/>
            <a:latin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tr-TR" sz="3600" b="1" i="0" u="none" strike="noStrike" cap="none" normalizeH="0" baseline="0" smtClean="0">
            <a:ln>
              <a:noFill/>
            </a:ln>
            <a:solidFill>
              <a:srgbClr val="FF0000"/>
            </a:solidFill>
            <a:effectLst/>
            <a:latin typeface="Times New Roman" pitchFamily="18" charset="0"/>
          </a:defRPr>
        </a:defPPr>
      </a:lstStyle>
    </a:lnDef>
  </a:objectDefaults>
  <a:extraClrSchemeLst>
    <a:extraClrScheme>
      <a:clrScheme name="Varsayılan Tasarım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arsayılan Tasarım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arsayılan Tasarım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3697</TotalTime>
  <Words>1780</Words>
  <Application>Microsoft Office PowerPoint</Application>
  <PresentationFormat>Ekran Gösterisi (4:3)</PresentationFormat>
  <Paragraphs>286</Paragraphs>
  <Slides>41</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Katıştırılmış OLE Hizmet Programları</vt:lpstr>
      </vt:variant>
      <vt:variant>
        <vt:i4>1</vt:i4>
      </vt:variant>
      <vt:variant>
        <vt:lpstr>Slayt Başlıkları</vt:lpstr>
      </vt:variant>
      <vt:variant>
        <vt:i4>41</vt:i4>
      </vt:variant>
    </vt:vector>
  </HeadingPairs>
  <TitlesOfParts>
    <vt:vector size="47" baseType="lpstr">
      <vt:lpstr>Times New Roman</vt:lpstr>
      <vt:lpstr>Arial</vt:lpstr>
      <vt:lpstr>Wingdings</vt:lpstr>
      <vt:lpstr>Verdana</vt:lpstr>
      <vt:lpstr>Varsayılan Tasarım</vt:lpstr>
      <vt:lpstr>MS Organization Chart 2.0</vt:lpstr>
      <vt:lpstr>İHRACATA AİT ESASLAR</vt:lpstr>
      <vt:lpstr>İÇİNDEKİLER - I</vt:lpstr>
      <vt:lpstr>İÇİNDEKİLER - II</vt:lpstr>
      <vt:lpstr>İHRACATI DÜZENLEYEN MEVZUAT(1)</vt:lpstr>
      <vt:lpstr>İHRACATI DÜZENLEYEN MEVZUAT(1)</vt:lpstr>
      <vt:lpstr>PowerPoint Sunusu</vt:lpstr>
      <vt:lpstr>PowerPoint Sunusu</vt:lpstr>
      <vt:lpstr>İHRACATÇI KİMDİR?(2)</vt:lpstr>
      <vt:lpstr>İHRACAT NEDİR?(1)</vt:lpstr>
      <vt:lpstr>PowerPoint Sunusu</vt:lpstr>
      <vt:lpstr>İHRACAT AŞAMALARI VE İŞLEMLERİ</vt:lpstr>
      <vt:lpstr>İHRACATTA KULLANILAN BELGELER(1)</vt:lpstr>
      <vt:lpstr>İHRACATTA KULLANILAN BELGELER(2)</vt:lpstr>
      <vt:lpstr>PowerPoint Sunusu</vt:lpstr>
      <vt:lpstr>TERCİHLİ TİCARETTEN YARARLANMA</vt:lpstr>
      <vt:lpstr>TERCİHLİ TİCARETTEN YARARLANMA</vt:lpstr>
      <vt:lpstr>İHRACATIN TABİ OLDUĞU HUSUSLAR</vt:lpstr>
      <vt:lpstr>MADDE ÖZELLİĞİNE GÖRE</vt:lpstr>
      <vt:lpstr>PowerPoint Sunusu</vt:lpstr>
      <vt:lpstr>İHRACI YASAK, İHRACI KAYDA BAĞLI VE İHRACI ÖN İZNE BAĞLI MALLAR</vt:lpstr>
      <vt:lpstr>ÜLKE ÖZELLİĞİNE GÖRE</vt:lpstr>
      <vt:lpstr>KAMBİYO MEVZUATI</vt:lpstr>
      <vt:lpstr>PowerPoint Sunusu</vt:lpstr>
      <vt:lpstr>İHRACAT ŞEKLİNE GÖRE(1)</vt:lpstr>
      <vt:lpstr>PowerPoint Sunusu</vt:lpstr>
      <vt:lpstr>Diğer İhracat Şekilleri Çerçevesindeki İhracat</vt:lpstr>
      <vt:lpstr>PowerPoint Sunusu</vt:lpstr>
      <vt:lpstr>KONSİNYE İHRACAT(2)</vt:lpstr>
      <vt:lpstr>İTHAL EDİLMİŞ MALLARIN İHRACI</vt:lpstr>
      <vt:lpstr>PowerPoint Sunusu</vt:lpstr>
      <vt:lpstr>PowerPoint Sunusu</vt:lpstr>
      <vt:lpstr>PowerPoint Sunusu</vt:lpstr>
      <vt:lpstr>Türkiye’de İkamet Etmeyenlere Özel Fatura ile Yapılan Satışlar (Bavul Ticareti) (1)</vt:lpstr>
      <vt:lpstr>PowerPoint Sunusu</vt:lpstr>
      <vt:lpstr>Yurt dışı Müteahhitlik ve Teknik Müşavirlik Kapsamındaki İhracat (1)</vt:lpstr>
      <vt:lpstr>Yurt dışı Müteahhitlik ve Teknik Müşavirlik Kapsamındaki İhracat (2)</vt:lpstr>
      <vt:lpstr>Offset (1)</vt:lpstr>
      <vt:lpstr>Offset (2)</vt:lpstr>
      <vt:lpstr>Offset (3)</vt:lpstr>
      <vt:lpstr>Offset (4)</vt:lpstr>
      <vt:lpstr>    TEŞEKKÜRLER! </vt:lpstr>
    </vt:vector>
  </TitlesOfParts>
  <Company>DTM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DIŞ TİCARET MEVZUATI  İHRACATA AİT ESASLAR</dc:title>
  <dc:creator>BIM</dc:creator>
  <cp:lastModifiedBy>Sau</cp:lastModifiedBy>
  <cp:revision>727</cp:revision>
  <cp:lastPrinted>2011-08-08T14:26:26Z</cp:lastPrinted>
  <dcterms:created xsi:type="dcterms:W3CDTF">2005-02-06T14:56:42Z</dcterms:created>
  <dcterms:modified xsi:type="dcterms:W3CDTF">2015-04-14T07:32:33Z</dcterms:modified>
</cp:coreProperties>
</file>