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Lst>
  <p:notesMasterIdLst>
    <p:notesMasterId r:id="rId106"/>
  </p:notesMasterIdLst>
  <p:handoutMasterIdLst>
    <p:handoutMasterId r:id="rId107"/>
  </p:handoutMasterIdLst>
  <p:sldIdLst>
    <p:sldId id="593" r:id="rId2"/>
    <p:sldId id="594" r:id="rId3"/>
    <p:sldId id="595" r:id="rId4"/>
    <p:sldId id="596" r:id="rId5"/>
    <p:sldId id="597"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625" r:id="rId34"/>
    <p:sldId id="626" r:id="rId35"/>
    <p:sldId id="627" r:id="rId36"/>
    <p:sldId id="628" r:id="rId37"/>
    <p:sldId id="629" r:id="rId38"/>
    <p:sldId id="630" r:id="rId39"/>
    <p:sldId id="631" r:id="rId40"/>
    <p:sldId id="632" r:id="rId41"/>
    <p:sldId id="633" r:id="rId42"/>
    <p:sldId id="634" r:id="rId43"/>
    <p:sldId id="635"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55" r:id="rId64"/>
    <p:sldId id="656" r:id="rId65"/>
    <p:sldId id="657" r:id="rId66"/>
    <p:sldId id="658" r:id="rId67"/>
    <p:sldId id="659" r:id="rId68"/>
    <p:sldId id="660" r:id="rId69"/>
    <p:sldId id="661" r:id="rId70"/>
    <p:sldId id="662" r:id="rId71"/>
    <p:sldId id="663" r:id="rId72"/>
    <p:sldId id="664" r:id="rId73"/>
    <p:sldId id="665" r:id="rId74"/>
    <p:sldId id="666" r:id="rId75"/>
    <p:sldId id="667" r:id="rId76"/>
    <p:sldId id="668" r:id="rId77"/>
    <p:sldId id="669" r:id="rId78"/>
    <p:sldId id="670" r:id="rId79"/>
    <p:sldId id="671" r:id="rId80"/>
    <p:sldId id="672" r:id="rId81"/>
    <p:sldId id="673" r:id="rId82"/>
    <p:sldId id="674" r:id="rId83"/>
    <p:sldId id="675" r:id="rId84"/>
    <p:sldId id="676" r:id="rId85"/>
    <p:sldId id="677" r:id="rId86"/>
    <p:sldId id="678" r:id="rId87"/>
    <p:sldId id="679" r:id="rId88"/>
    <p:sldId id="680" r:id="rId89"/>
    <p:sldId id="681" r:id="rId90"/>
    <p:sldId id="682" r:id="rId91"/>
    <p:sldId id="572" r:id="rId92"/>
    <p:sldId id="573" r:id="rId93"/>
    <p:sldId id="574" r:id="rId94"/>
    <p:sldId id="575" r:id="rId95"/>
    <p:sldId id="576" r:id="rId96"/>
    <p:sldId id="577" r:id="rId97"/>
    <p:sldId id="578" r:id="rId98"/>
    <p:sldId id="579" r:id="rId99"/>
    <p:sldId id="580" r:id="rId100"/>
    <p:sldId id="581" r:id="rId101"/>
    <p:sldId id="592" r:id="rId102"/>
    <p:sldId id="540" r:id="rId103"/>
    <p:sldId id="545" r:id="rId104"/>
    <p:sldId id="546" r:id="rId1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CCFF"/>
    <a:srgbClr val="0C0773"/>
    <a:srgbClr val="BBE0E3"/>
    <a:srgbClr val="3399FF"/>
    <a:srgbClr val="0000FF"/>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88177" autoAdjust="0"/>
  </p:normalViewPr>
  <p:slideViewPr>
    <p:cSldViewPr>
      <p:cViewPr>
        <p:scale>
          <a:sx n="83" d="100"/>
          <a:sy n="83" d="100"/>
        </p:scale>
        <p:origin x="-990" y="-1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Bookman Old Style" pitchFamily="18" charset="0"/>
              </a:defRPr>
            </a:lvl1pPr>
          </a:lstStyle>
          <a:p>
            <a:pPr>
              <a:defRPr/>
            </a:pPr>
            <a:endParaRPr lang="tr-TR"/>
          </a:p>
        </p:txBody>
      </p:sp>
      <p:sp>
        <p:nvSpPr>
          <p:cNvPr id="1361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Bookman Old Style" pitchFamily="18" charset="0"/>
              </a:defRPr>
            </a:lvl1pPr>
          </a:lstStyle>
          <a:p>
            <a:pPr>
              <a:defRPr/>
            </a:pPr>
            <a:endParaRPr lang="tr-TR"/>
          </a:p>
        </p:txBody>
      </p:sp>
      <p:sp>
        <p:nvSpPr>
          <p:cNvPr id="1361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Bookman Old Style" pitchFamily="18" charset="0"/>
              </a:defRPr>
            </a:lvl1pPr>
          </a:lstStyle>
          <a:p>
            <a:pPr>
              <a:defRPr/>
            </a:pPr>
            <a:endParaRPr lang="tr-TR"/>
          </a:p>
        </p:txBody>
      </p:sp>
      <p:sp>
        <p:nvSpPr>
          <p:cNvPr id="1361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Bookman Old Style" pitchFamily="18" charset="0"/>
              </a:defRPr>
            </a:lvl1pPr>
          </a:lstStyle>
          <a:p>
            <a:fld id="{FC72200F-A5FD-44A8-BBD6-B91FB280B4B9}" type="slidenum">
              <a:rPr lang="tr-TR" altLang="tr-TR"/>
              <a:pPr/>
              <a:t>‹#›</a:t>
            </a:fld>
            <a:endParaRPr lang="tr-TR" altLang="tr-TR"/>
          </a:p>
        </p:txBody>
      </p:sp>
    </p:spTree>
    <p:extLst>
      <p:ext uri="{BB962C8B-B14F-4D97-AF65-F5344CB8AC3E}">
        <p14:creationId xmlns:p14="http://schemas.microsoft.com/office/powerpoint/2010/main" val="111841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tr-TR"/>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tr-TR"/>
          </a:p>
        </p:txBody>
      </p:sp>
      <p:sp>
        <p:nvSpPr>
          <p:cNvPr id="20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biçemleri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tr-T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0972457-D269-4C8B-84D2-4ED217CDA142}" type="slidenum">
              <a:rPr lang="tr-TR" altLang="tr-TR"/>
              <a:pPr/>
              <a:t>‹#›</a:t>
            </a:fld>
            <a:endParaRPr lang="tr-TR" altLang="tr-TR"/>
          </a:p>
        </p:txBody>
      </p:sp>
    </p:spTree>
    <p:extLst>
      <p:ext uri="{BB962C8B-B14F-4D97-AF65-F5344CB8AC3E}">
        <p14:creationId xmlns:p14="http://schemas.microsoft.com/office/powerpoint/2010/main" val="1786147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34E4FA-961C-40E3-B230-C399B2F9ABDB}" type="slidenum">
              <a:rPr lang="tr-TR" altLang="tr-TR">
                <a:latin typeface="Times New Roman" pitchFamily="18" charset="0"/>
              </a:rPr>
              <a:pPr/>
              <a:t>1</a:t>
            </a:fld>
            <a:endParaRPr lang="tr-TR" altLang="tr-TR">
              <a:latin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6C93A2-730B-43C1-9D57-14E6445745E3}" type="slidenum">
              <a:rPr lang="tr-TR" altLang="tr-TR">
                <a:latin typeface="Times New Roman" pitchFamily="18" charset="0"/>
              </a:rPr>
              <a:pPr/>
              <a:t>4</a:t>
            </a:fld>
            <a:endParaRPr lang="tr-TR" altLang="tr-TR">
              <a:latin typeface="Times New Roman" pitchFamily="18" charset="0"/>
            </a:endParaRPr>
          </a:p>
        </p:txBody>
      </p:sp>
      <p:sp>
        <p:nvSpPr>
          <p:cNvPr id="9219"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21C3801-FC5B-489B-A666-54AA3E59CFB5}" type="slidenum">
              <a:rPr lang="tr-TR" altLang="tr-TR" sz="1200">
                <a:latin typeface="Times New Roman" pitchFamily="18" charset="0"/>
              </a:rPr>
              <a:pPr algn="r" eaLnBrk="1" hangingPunct="1"/>
              <a:t>4</a:t>
            </a:fld>
            <a:endParaRPr lang="tr-TR" altLang="tr-TR" sz="1200">
              <a:latin typeface="Times New Roman"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p:spPr>
        <p:txBody>
          <a:bodyPr lIns="91434" tIns="45718" rIns="91434" bIns="45718"/>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FFCBEE-AEF5-4410-AEEE-9005F0AB9024}" type="slidenum">
              <a:rPr lang="tr-TR" altLang="tr-TR">
                <a:latin typeface="Times New Roman" pitchFamily="18" charset="0"/>
              </a:rPr>
              <a:pPr/>
              <a:t>67</a:t>
            </a:fld>
            <a:endParaRPr lang="tr-TR" altLang="tr-TR">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1813"/>
            <a:ext cx="5029200" cy="4116387"/>
          </a:xfrm>
          <a:noFill/>
        </p:spPr>
        <p:txBody>
          <a:bodyPr/>
          <a:lstStyle/>
          <a:p>
            <a:pPr eaLnBrk="1" hangingPunct="1"/>
            <a:r>
              <a:rPr lang="tr-TR" altLang="tr-TR" smtClean="0">
                <a:latin typeface="Arial" charset="0"/>
              </a:rPr>
              <a:t>İhracatçı Birliği Genel Sekreterliğinden Müsteşarlığımıza intikal eden başvuru İhracat Genel Müdürlüğünde ilgili Daire Başkanına oradan Şube Müdürüne ve oradan da uzmana gelir. Değerlendirme esnasında ihtiyaç duyacağı bilgi elektronik ortamda hazır olan Uzman gerekli değerlendirmenin ardından onay veya red görüşü ile bir üst amiri Şube Müdürüne başvuruyu tekrar geri gönderir. Şube Müdürü incelemesinin ardından Daire Başkanına giden başvurunun olumlu bulunması halinde belge düzenlenir. Proje kapsamında firmanın yanı sıra DİR kapsamında işlem yapan Gümrük Müsteşarlığı, İhracatçı Birlikleri ve Denetim Birimlerine de program kullanılarak işlem yapabilme veya bilgi görebilme yetkisi verilmektedir.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6B660B-7496-4C35-90E3-F4A9F647E57B}" type="slidenum">
              <a:rPr lang="tr-TR" altLang="tr-TR">
                <a:latin typeface="Times New Roman" pitchFamily="18" charset="0"/>
              </a:rPr>
              <a:pPr/>
              <a:t>69</a:t>
            </a:fld>
            <a:endParaRPr lang="tr-TR" altLang="tr-TR">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1813"/>
            <a:ext cx="5029200" cy="4116387"/>
          </a:xfrm>
          <a:noFill/>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49A5B1C-DAA1-4E85-8A58-958C1FE14F10}" type="slidenum">
              <a:rPr lang="tr-TR" altLang="tr-TR"/>
              <a:pPr/>
              <a:t>‹#›</a:t>
            </a:fld>
            <a:endParaRPr lang="tr-TR" altLang="tr-TR"/>
          </a:p>
        </p:txBody>
      </p:sp>
    </p:spTree>
    <p:extLst>
      <p:ext uri="{BB962C8B-B14F-4D97-AF65-F5344CB8AC3E}">
        <p14:creationId xmlns:p14="http://schemas.microsoft.com/office/powerpoint/2010/main" val="246937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2DA7E72F-14AC-4F17-9D4E-14511A6E3D9A}" type="slidenum">
              <a:rPr lang="tr-TR" altLang="tr-TR"/>
              <a:pPr/>
              <a:t>‹#›</a:t>
            </a:fld>
            <a:endParaRPr lang="tr-TR" altLang="tr-TR"/>
          </a:p>
        </p:txBody>
      </p:sp>
    </p:spTree>
    <p:extLst>
      <p:ext uri="{BB962C8B-B14F-4D97-AF65-F5344CB8AC3E}">
        <p14:creationId xmlns:p14="http://schemas.microsoft.com/office/powerpoint/2010/main" val="324871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38C306B7-01C4-4976-8740-3D13DB14F3BA}" type="slidenum">
              <a:rPr lang="tr-TR" altLang="tr-TR"/>
              <a:pPr/>
              <a:t>‹#›</a:t>
            </a:fld>
            <a:endParaRPr lang="tr-TR" altLang="tr-TR"/>
          </a:p>
        </p:txBody>
      </p:sp>
    </p:spTree>
    <p:extLst>
      <p:ext uri="{BB962C8B-B14F-4D97-AF65-F5344CB8AC3E}">
        <p14:creationId xmlns:p14="http://schemas.microsoft.com/office/powerpoint/2010/main" val="416728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53DDF018-75F9-43D1-84A2-9AB0AFE1F233}" type="slidenum">
              <a:rPr lang="tr-TR" altLang="tr-TR"/>
              <a:pPr/>
              <a:t>‹#›</a:t>
            </a:fld>
            <a:endParaRPr lang="tr-TR" altLang="tr-TR"/>
          </a:p>
        </p:txBody>
      </p:sp>
    </p:spTree>
    <p:extLst>
      <p:ext uri="{BB962C8B-B14F-4D97-AF65-F5344CB8AC3E}">
        <p14:creationId xmlns:p14="http://schemas.microsoft.com/office/powerpoint/2010/main" val="215446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9CE94985-A8F5-4650-B11D-A3D4220DEA45}" type="slidenum">
              <a:rPr lang="tr-TR" altLang="tr-TR"/>
              <a:pPr/>
              <a:t>‹#›</a:t>
            </a:fld>
            <a:endParaRPr lang="tr-TR" altLang="tr-TR"/>
          </a:p>
        </p:txBody>
      </p:sp>
    </p:spTree>
    <p:extLst>
      <p:ext uri="{BB962C8B-B14F-4D97-AF65-F5344CB8AC3E}">
        <p14:creationId xmlns:p14="http://schemas.microsoft.com/office/powerpoint/2010/main" val="356829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CC115339-A0F1-41C4-AC43-5C11F2D1947E}" type="slidenum">
              <a:rPr lang="tr-TR" altLang="tr-TR"/>
              <a:pPr/>
              <a:t>‹#›</a:t>
            </a:fld>
            <a:endParaRPr lang="tr-TR" altLang="tr-TR"/>
          </a:p>
        </p:txBody>
      </p:sp>
    </p:spTree>
    <p:extLst>
      <p:ext uri="{BB962C8B-B14F-4D97-AF65-F5344CB8AC3E}">
        <p14:creationId xmlns:p14="http://schemas.microsoft.com/office/powerpoint/2010/main" val="24311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070FDC9-AC59-4FAA-A708-77D2F7757677}" type="slidenum">
              <a:rPr lang="tr-TR" altLang="tr-TR"/>
              <a:pPr/>
              <a:t>‹#›</a:t>
            </a:fld>
            <a:endParaRPr lang="tr-TR" altLang="tr-TR"/>
          </a:p>
        </p:txBody>
      </p:sp>
    </p:spTree>
    <p:extLst>
      <p:ext uri="{BB962C8B-B14F-4D97-AF65-F5344CB8AC3E}">
        <p14:creationId xmlns:p14="http://schemas.microsoft.com/office/powerpoint/2010/main" val="427933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B0B26C43-BFFC-49E5-89B7-93741D4DC4C9}" type="slidenum">
              <a:rPr lang="tr-TR" altLang="tr-TR"/>
              <a:pPr/>
              <a:t>‹#›</a:t>
            </a:fld>
            <a:endParaRPr lang="tr-TR" altLang="tr-TR"/>
          </a:p>
        </p:txBody>
      </p:sp>
    </p:spTree>
    <p:extLst>
      <p:ext uri="{BB962C8B-B14F-4D97-AF65-F5344CB8AC3E}">
        <p14:creationId xmlns:p14="http://schemas.microsoft.com/office/powerpoint/2010/main" val="68861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FEA0864B-F71D-4946-8181-410ED161CE75}" type="slidenum">
              <a:rPr lang="tr-TR" altLang="tr-TR"/>
              <a:pPr/>
              <a:t>‹#›</a:t>
            </a:fld>
            <a:endParaRPr lang="tr-TR" altLang="tr-TR"/>
          </a:p>
        </p:txBody>
      </p:sp>
    </p:spTree>
    <p:extLst>
      <p:ext uri="{BB962C8B-B14F-4D97-AF65-F5344CB8AC3E}">
        <p14:creationId xmlns:p14="http://schemas.microsoft.com/office/powerpoint/2010/main" val="12788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903355EA-E6B5-4183-86F5-14A7A4B0B5AD}" type="slidenum">
              <a:rPr lang="tr-TR" altLang="tr-TR"/>
              <a:pPr/>
              <a:t>‹#›</a:t>
            </a:fld>
            <a:endParaRPr lang="tr-TR" altLang="tr-TR"/>
          </a:p>
        </p:txBody>
      </p:sp>
    </p:spTree>
    <p:extLst>
      <p:ext uri="{BB962C8B-B14F-4D97-AF65-F5344CB8AC3E}">
        <p14:creationId xmlns:p14="http://schemas.microsoft.com/office/powerpoint/2010/main" val="130286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FD82C041-0C78-43B9-BAF3-BA76F8AE7D6B}" type="slidenum">
              <a:rPr lang="tr-TR" altLang="tr-TR"/>
              <a:pPr/>
              <a:t>‹#›</a:t>
            </a:fld>
            <a:endParaRPr lang="tr-TR" altLang="tr-TR"/>
          </a:p>
        </p:txBody>
      </p:sp>
    </p:spTree>
    <p:extLst>
      <p:ext uri="{BB962C8B-B14F-4D97-AF65-F5344CB8AC3E}">
        <p14:creationId xmlns:p14="http://schemas.microsoft.com/office/powerpoint/2010/main" val="398355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3119E97D-FBE7-4176-A5F7-3DB8F830B5A5}" type="slidenum">
              <a:rPr lang="tr-TR" altLang="tr-TR"/>
              <a:pPr/>
              <a:t>‹#›</a:t>
            </a:fld>
            <a:endParaRPr lang="tr-TR" altLang="tr-TR"/>
          </a:p>
        </p:txBody>
      </p:sp>
    </p:spTree>
    <p:extLst>
      <p:ext uri="{BB962C8B-B14F-4D97-AF65-F5344CB8AC3E}">
        <p14:creationId xmlns:p14="http://schemas.microsoft.com/office/powerpoint/2010/main" val="384260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769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tr-TR"/>
          </a:p>
        </p:txBody>
      </p:sp>
      <p:sp>
        <p:nvSpPr>
          <p:cNvPr id="769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tr-TR"/>
          </a:p>
        </p:txBody>
      </p:sp>
      <p:sp>
        <p:nvSpPr>
          <p:cNvPr id="769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D4E4E2A-475D-464E-8ACE-F7D24639E79F}"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oleObject" Target="../embeddings/oleObject8.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6.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oleObject" Target="../embeddings/oleObject14.bin"/><Relationship Id="rId4" Type="http://schemas.openxmlformats.org/officeDocument/2006/relationships/image" Target="../media/image3.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wmf"/><Relationship Id="rId5" Type="http://schemas.openxmlformats.org/officeDocument/2006/relationships/oleObject" Target="../embeddings/oleObject16.bin"/><Relationship Id="rId4" Type="http://schemas.openxmlformats.org/officeDocument/2006/relationships/image" Target="../media/image5.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611188" y="5734050"/>
            <a:ext cx="7916862" cy="863600"/>
          </a:xfrm>
          <a:solidFill>
            <a:srgbClr val="00CCFF"/>
          </a:solidFill>
          <a:ln w="76200" cmpd="tri">
            <a:solidFill>
              <a:srgbClr val="000000"/>
            </a:solidFill>
            <a:miter lim="800000"/>
            <a:headEnd/>
            <a:tailEnd/>
          </a:ln>
        </p:spPr>
        <p:txBody>
          <a:bodyPr anchor="ctr"/>
          <a:lstStyle/>
          <a:p>
            <a:pPr eaLnBrk="1" hangingPunct="1">
              <a:spcBef>
                <a:spcPct val="0"/>
              </a:spcBef>
              <a:tabLst>
                <a:tab pos="717550" algn="l"/>
              </a:tabLst>
            </a:pPr>
            <a:endParaRPr lang="tr-TR" altLang="tr-TR" sz="2700" b="1" smtClean="0">
              <a:solidFill>
                <a:srgbClr val="000000"/>
              </a:solidFill>
              <a:latin typeface="Times New Roman" pitchFamily="18" charset="0"/>
            </a:endParaRPr>
          </a:p>
        </p:txBody>
      </p:sp>
      <p:sp>
        <p:nvSpPr>
          <p:cNvPr id="4099" name="Rectangle 9"/>
          <p:cNvSpPr>
            <a:spLocks noGrp="1" noChangeArrowheads="1"/>
          </p:cNvSpPr>
          <p:nvPr>
            <p:ph type="ctrTitle"/>
          </p:nvPr>
        </p:nvSpPr>
        <p:spPr>
          <a:xfrm>
            <a:off x="611188" y="1268413"/>
            <a:ext cx="7916862" cy="4321175"/>
          </a:xfrm>
          <a:solidFill>
            <a:srgbClr val="CCFFFF">
              <a:alpha val="20000"/>
            </a:srgbClr>
          </a:solidFill>
          <a:ln w="76200" cmpd="tri">
            <a:solidFill>
              <a:srgbClr val="000000"/>
            </a:solidFill>
            <a:miter lim="800000"/>
            <a:headEnd/>
            <a:tailEnd/>
          </a:ln>
        </p:spPr>
        <p:txBody>
          <a:bodyPr/>
          <a:lstStyle/>
          <a:p>
            <a:pPr eaLnBrk="1" hangingPunct="1">
              <a:lnSpc>
                <a:spcPct val="110000"/>
              </a:lnSpc>
            </a:pPr>
            <a:r>
              <a:rPr lang="tr-TR" altLang="tr-TR" sz="2900" b="1" smtClean="0">
                <a:latin typeface="Tahoma" pitchFamily="34" charset="0"/>
              </a:rPr>
              <a:t>DAHİLDE İŞLEME REJİMİ</a:t>
            </a:r>
            <a:br>
              <a:rPr lang="tr-TR" altLang="tr-TR" sz="2900" b="1" smtClean="0">
                <a:latin typeface="Tahoma" pitchFamily="34" charset="0"/>
              </a:rPr>
            </a:br>
            <a:r>
              <a:rPr lang="tr-TR" altLang="tr-TR" sz="2900" b="1" smtClean="0">
                <a:latin typeface="Tahoma" pitchFamily="34" charset="0"/>
              </a:rPr>
              <a:t>HARİÇTE İŞLEME REJİMİ</a:t>
            </a:r>
            <a:br>
              <a:rPr lang="tr-TR" altLang="tr-TR" sz="2900" b="1" smtClean="0">
                <a:latin typeface="Tahoma" pitchFamily="34" charset="0"/>
              </a:rPr>
            </a:br>
            <a:r>
              <a:rPr kumimoji="1" lang="tr-TR" altLang="tr-TR" sz="3300" b="1" smtClean="0">
                <a:latin typeface="Tahoma" pitchFamily="34" charset="0"/>
              </a:rPr>
              <a:t>UYGULAMA USUL VE ESASLARI</a:t>
            </a:r>
          </a:p>
        </p:txBody>
      </p:sp>
      <p:pic>
        <p:nvPicPr>
          <p:cNvPr id="4100" name="Picture 11" descr="adsı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82089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27088" y="549275"/>
            <a:ext cx="7380287" cy="1012825"/>
          </a:xfrm>
        </p:spPr>
        <p:txBody>
          <a:bodyPr/>
          <a:lstStyle/>
          <a:p>
            <a:pPr eaLnBrk="1" hangingPunct="1"/>
            <a:r>
              <a:rPr lang="tr-TR" altLang="tr-TR" sz="4000" b="1" smtClean="0">
                <a:solidFill>
                  <a:srgbClr val="000000"/>
                </a:solidFill>
              </a:rPr>
              <a:t>Dahilde İşleme Rejiminin Dış Ticaretimizdeki Yeri</a:t>
            </a:r>
          </a:p>
        </p:txBody>
      </p:sp>
      <p:sp>
        <p:nvSpPr>
          <p:cNvPr id="15363" name="Rectangle 3"/>
          <p:cNvSpPr>
            <a:spLocks noGrp="1" noChangeArrowheads="1"/>
          </p:cNvSpPr>
          <p:nvPr>
            <p:ph type="subTitle" idx="1"/>
          </p:nvPr>
        </p:nvSpPr>
        <p:spPr>
          <a:xfrm>
            <a:off x="468313" y="1773238"/>
            <a:ext cx="8229600" cy="3887787"/>
          </a:xfrm>
        </p:spPr>
        <p:txBody>
          <a:bodyPr/>
          <a:lstStyle/>
          <a:p>
            <a:pPr lvl="1" algn="l" eaLnBrk="1" hangingPunct="1">
              <a:lnSpc>
                <a:spcPct val="90000"/>
              </a:lnSpc>
            </a:pPr>
            <a:endParaRPr lang="tr-TR" altLang="tr-TR" sz="2400" b="1" smtClean="0">
              <a:solidFill>
                <a:srgbClr val="000000"/>
              </a:solidFill>
            </a:endParaRPr>
          </a:p>
          <a:p>
            <a:pPr lvl="1" algn="just" eaLnBrk="1" hangingPunct="1">
              <a:lnSpc>
                <a:spcPct val="90000"/>
              </a:lnSpc>
            </a:pPr>
            <a:r>
              <a:rPr lang="tr-TR" altLang="tr-TR" sz="2400" b="1" smtClean="0">
                <a:solidFill>
                  <a:srgbClr val="000000"/>
                </a:solidFill>
              </a:rPr>
              <a:t>1996-2014 Yılları Arasında Yıllık Ortalama 5.270 Adet Dahilde İşleme İzin Belgesi (DİİB) Düzenlenmiştir.</a:t>
            </a:r>
          </a:p>
          <a:p>
            <a:pPr lvl="1" algn="just" eaLnBrk="1" hangingPunct="1">
              <a:lnSpc>
                <a:spcPct val="90000"/>
              </a:lnSpc>
            </a:pPr>
            <a:endParaRPr lang="tr-TR" altLang="tr-TR" sz="2400" b="1" smtClean="0">
              <a:solidFill>
                <a:srgbClr val="000000"/>
              </a:solidFill>
            </a:endParaRPr>
          </a:p>
          <a:p>
            <a:pPr lvl="1" algn="just" eaLnBrk="1" hangingPunct="1">
              <a:lnSpc>
                <a:spcPct val="90000"/>
              </a:lnSpc>
            </a:pPr>
            <a:r>
              <a:rPr lang="tr-TR" altLang="tr-TR" sz="2400" b="1" smtClean="0">
                <a:solidFill>
                  <a:srgbClr val="000000"/>
                </a:solidFill>
              </a:rPr>
              <a:t>Taahhüt Hesabı Kapanmış Belgeler İtibarıyla;</a:t>
            </a:r>
          </a:p>
          <a:p>
            <a:pPr lvl="1" algn="just" eaLnBrk="1" hangingPunct="1">
              <a:lnSpc>
                <a:spcPct val="90000"/>
              </a:lnSpc>
            </a:pPr>
            <a:endParaRPr lang="tr-TR" altLang="tr-TR" sz="2400" b="1" smtClean="0">
              <a:solidFill>
                <a:srgbClr val="000000"/>
              </a:solidFill>
            </a:endParaRPr>
          </a:p>
          <a:p>
            <a:pPr lvl="1" algn="just" eaLnBrk="1" hangingPunct="1">
              <a:lnSpc>
                <a:spcPct val="90000"/>
              </a:lnSpc>
            </a:pPr>
            <a:r>
              <a:rPr lang="tr-TR" altLang="tr-TR" sz="2400" b="1" smtClean="0">
                <a:solidFill>
                  <a:srgbClr val="000000"/>
                </a:solidFill>
              </a:rPr>
              <a:t>1996-2014 Yılları Arasında Düzenlenen DİİB’lerin Ortalama Döviz Kullanım Oranı (DKO) %48,53’tür. Yani Her 49 Dolar İthalat Karşılığında 100 Dolar İhracat Gerçekleştirilmiştir. </a:t>
            </a:r>
          </a:p>
        </p:txBody>
      </p:sp>
      <p:sp>
        <p:nvSpPr>
          <p:cNvPr id="15364" name="Metin kutusu 9"/>
          <p:cNvSpPr txBox="1">
            <a:spLocks noChangeArrowheads="1"/>
          </p:cNvSpPr>
          <p:nvPr/>
        </p:nvSpPr>
        <p:spPr bwMode="auto">
          <a:xfrm>
            <a:off x="684213" y="6289675"/>
            <a:ext cx="3348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DİR Otomasyon Verileri</a:t>
            </a:r>
            <a:endParaRPr lang="tr-TR" altLang="tr-TR" sz="1200">
              <a:latin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9900" y="622300"/>
            <a:ext cx="8137525" cy="71913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800" b="1" smtClean="0">
                <a:latin typeface="Tahoma" pitchFamily="34" charset="0"/>
              </a:rPr>
              <a:t>HİİB TAAHHÜT KAPATMA (-II-)</a:t>
            </a:r>
          </a:p>
        </p:txBody>
      </p:sp>
      <p:sp>
        <p:nvSpPr>
          <p:cNvPr id="10957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69875" indent="-269875" algn="just" eaLnBrk="1" hangingPunct="1">
              <a:lnSpc>
                <a:spcPct val="110000"/>
              </a:lnSpc>
              <a:buClr>
                <a:srgbClr val="FFFFCC"/>
              </a:buClr>
              <a:buFont typeface="Wingdings" pitchFamily="2" charset="2"/>
              <a:buChar char="v"/>
            </a:pPr>
            <a:endParaRPr lang="tr-TR" altLang="tr-TR" sz="2200" b="1" smtClean="0">
              <a:solidFill>
                <a:srgbClr val="FFFFCC"/>
              </a:solidFill>
              <a:latin typeface="Times New Roman" pitchFamily="18" charset="0"/>
            </a:endParaRPr>
          </a:p>
          <a:p>
            <a:pPr marL="269875" indent="-269875" algn="just" eaLnBrk="1" hangingPunct="1">
              <a:lnSpc>
                <a:spcPct val="110000"/>
              </a:lnSpc>
              <a:buClr>
                <a:srgbClr val="FFFFCC"/>
              </a:buClr>
              <a:buFont typeface="Wingdings" pitchFamily="2" charset="2"/>
              <a:buChar char="v"/>
            </a:pPr>
            <a:r>
              <a:rPr lang="tr-TR" altLang="tr-TR" sz="2200" b="1" smtClean="0">
                <a:latin typeface="Times New Roman" pitchFamily="18" charset="0"/>
              </a:rPr>
              <a:t>HİİB’de Kayıtlı Miktar ve Değerin Üzerinde İthalat Yapıldığının Tespiti Halinde, Bu Kısma Tekabül Eden Vergi İthal Tarihi İtibarıyla Tahsil Edilir.</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79450" y="1295400"/>
            <a:ext cx="7916863" cy="3240088"/>
          </a:xfrm>
          <a:prstGeom prst="rect">
            <a:avLst/>
          </a:prstGeom>
          <a:gradFill rotWithShape="1">
            <a:gsLst>
              <a:gs pos="0">
                <a:schemeClr val="bg1"/>
              </a:gs>
              <a:gs pos="100000">
                <a:srgbClr val="3399FF"/>
              </a:gs>
            </a:gsLst>
            <a:path path="rect">
              <a:fillToRect r="100000" b="100000"/>
            </a:path>
          </a:gradFill>
          <a:ln w="76200" cmpd="tri">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tabLst>
                <a:tab pos="717550" algn="l"/>
              </a:tabLst>
            </a:pPr>
            <a:r>
              <a:rPr lang="tr-TR" altLang="tr-TR" sz="7500" b="1">
                <a:solidFill>
                  <a:srgbClr val="000000"/>
                </a:solidFill>
                <a:latin typeface="Times New Roman" pitchFamily="18" charset="0"/>
              </a:rPr>
              <a:t>TEŞEKKÜRLER</a:t>
            </a:r>
          </a:p>
        </p:txBody>
      </p:sp>
      <p:sp>
        <p:nvSpPr>
          <p:cNvPr id="110595" name="Rectangle 3"/>
          <p:cNvSpPr>
            <a:spLocks noChangeArrowheads="1"/>
          </p:cNvSpPr>
          <p:nvPr/>
        </p:nvSpPr>
        <p:spPr bwMode="auto">
          <a:xfrm>
            <a:off x="679450" y="4735513"/>
            <a:ext cx="7916863" cy="585787"/>
          </a:xfrm>
          <a:prstGeom prst="rect">
            <a:avLst/>
          </a:prstGeom>
          <a:solidFill>
            <a:srgbClr val="CCFFFF"/>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tabLst>
                <a:tab pos="717550" algn="l"/>
              </a:tabLst>
            </a:pPr>
            <a:endParaRPr lang="tr-TR" altLang="tr-TR" sz="3000" b="1">
              <a:solidFill>
                <a:srgbClr val="000000"/>
              </a:solidFill>
              <a:latin typeface="Times New Roman" pitchFamily="18" charset="0"/>
            </a:endParaRPr>
          </a:p>
        </p:txBody>
      </p:sp>
      <p:sp>
        <p:nvSpPr>
          <p:cNvPr id="110596" name="Rectangle 4"/>
          <p:cNvSpPr>
            <a:spLocks noChangeArrowheads="1"/>
          </p:cNvSpPr>
          <p:nvPr/>
        </p:nvSpPr>
        <p:spPr bwMode="auto">
          <a:xfrm>
            <a:off x="684213" y="5491163"/>
            <a:ext cx="7916862" cy="1035050"/>
          </a:xfrm>
          <a:prstGeom prst="rect">
            <a:avLst/>
          </a:prstGeom>
          <a:solidFill>
            <a:srgbClr val="00CCFF"/>
          </a:solidFill>
          <a:ln w="76200" cmpd="tri">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tabLst>
                <a:tab pos="717550" algn="l"/>
              </a:tabLst>
            </a:pPr>
            <a:r>
              <a:rPr lang="tr-TR" altLang="tr-TR" sz="3000" b="1">
                <a:solidFill>
                  <a:srgbClr val="000000"/>
                </a:solidFill>
                <a:latin typeface="Times New Roman" pitchFamily="18" charset="0"/>
              </a:rPr>
              <a:t>Telefon	: (0312) 204 76 46-51</a:t>
            </a:r>
          </a:p>
        </p:txBody>
      </p:sp>
      <p:pic>
        <p:nvPicPr>
          <p:cNvPr id="110597" name="Picture 9" descr="adsı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82089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93713" y="487363"/>
            <a:ext cx="8137525" cy="596900"/>
          </a:xfrm>
          <a:gradFill rotWithShape="1">
            <a:gsLst>
              <a:gs pos="0">
                <a:schemeClr val="tx2">
                  <a:alpha val="50000"/>
                </a:schemeClr>
              </a:gs>
              <a:gs pos="100000">
                <a:schemeClr val="tx1">
                  <a:alpha val="50000"/>
                </a:schemeClr>
              </a:gs>
            </a:gsLst>
            <a:path path="rect">
              <a:fillToRect r="100000" b="100000"/>
            </a:path>
          </a:gradFill>
          <a:ln w="76200" cmpd="tri">
            <a:solidFill>
              <a:srgbClr val="FFFFCC">
                <a:alpha val="70195"/>
              </a:srgbClr>
            </a:solidFill>
            <a:miter lim="800000"/>
            <a:headEnd/>
            <a:tailEnd/>
          </a:ln>
        </p:spPr>
        <p:txBody>
          <a:bodyPr/>
          <a:lstStyle/>
          <a:p>
            <a:pPr eaLnBrk="1" hangingPunct="1"/>
            <a:r>
              <a:rPr lang="tr-TR" altLang="tr-TR" sz="4000" b="1" smtClean="0">
                <a:latin typeface="Tahoma" pitchFamily="34" charset="0"/>
              </a:rPr>
              <a:t>Firma Tanımlama Evrakları</a:t>
            </a:r>
          </a:p>
        </p:txBody>
      </p:sp>
      <p:sp>
        <p:nvSpPr>
          <p:cNvPr id="111619" name="Rectangle 4"/>
          <p:cNvSpPr>
            <a:spLocks noChangeArrowheads="1"/>
          </p:cNvSpPr>
          <p:nvPr/>
        </p:nvSpPr>
        <p:spPr bwMode="auto">
          <a:xfrm>
            <a:off x="539750" y="2051050"/>
            <a:ext cx="3960813" cy="4114800"/>
          </a:xfrm>
          <a:prstGeom prst="rect">
            <a:avLst/>
          </a:prstGeom>
          <a:gradFill rotWithShape="1">
            <a:gsLst>
              <a:gs pos="0">
                <a:schemeClr val="bg1">
                  <a:alpha val="21001"/>
                </a:schemeClr>
              </a:gs>
              <a:gs pos="100000">
                <a:schemeClr val="tx1">
                  <a:alpha val="21001"/>
                </a:schemeClr>
              </a:gs>
            </a:gsLst>
            <a:path path="rect">
              <a:fillToRect r="100000" b="100000"/>
            </a:path>
          </a:gradFill>
          <a:ln w="76200" cmpd="tri" algn="ctr">
            <a:solidFill>
              <a:srgbClr val="FFFFCC">
                <a:alpha val="7019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Ticaret Sicil Gazetesi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İmza Sirküleri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Kapasite Raporu</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Vergi Numarası Belgesi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Gümrük Statü Belgesi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Son Dönem SGK Bildirgesi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Son Dönem Elektrik Faturası</a:t>
            </a:r>
          </a:p>
        </p:txBody>
      </p:sp>
      <p:sp>
        <p:nvSpPr>
          <p:cNvPr id="111620" name="Rectangle 5"/>
          <p:cNvSpPr>
            <a:spLocks noChangeArrowheads="1"/>
          </p:cNvSpPr>
          <p:nvPr/>
        </p:nvSpPr>
        <p:spPr bwMode="auto">
          <a:xfrm>
            <a:off x="4730750" y="2051050"/>
            <a:ext cx="3960813" cy="4114800"/>
          </a:xfrm>
          <a:prstGeom prst="rect">
            <a:avLst/>
          </a:prstGeom>
          <a:gradFill rotWithShape="1">
            <a:gsLst>
              <a:gs pos="0">
                <a:schemeClr val="bg1">
                  <a:alpha val="21001"/>
                </a:schemeClr>
              </a:gs>
              <a:gs pos="100000">
                <a:schemeClr val="tx1">
                  <a:alpha val="21001"/>
                </a:schemeClr>
              </a:gs>
            </a:gsLst>
            <a:path path="rect">
              <a:fillToRect r="100000" b="100000"/>
            </a:path>
          </a:gradFill>
          <a:ln w="76200" cmpd="tri" algn="ctr">
            <a:solidFill>
              <a:srgbClr val="FFFFCC">
                <a:alpha val="7019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Firma Tanıtım Formu</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Yetkilendirme Belgesi</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Ekspertiz Raporu</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Diğer Kurumlardan Alınan İzinler </a:t>
            </a:r>
          </a:p>
          <a:p>
            <a:pPr marL="342900" indent="-342900" eaLnBrk="1" hangingPunct="1">
              <a:lnSpc>
                <a:spcPct val="130000"/>
              </a:lnSpc>
              <a:spcBef>
                <a:spcPct val="20000"/>
              </a:spcBef>
              <a:buClr>
                <a:schemeClr val="tx2"/>
              </a:buClr>
              <a:buFont typeface="Wingdings" pitchFamily="2" charset="2"/>
              <a:buChar char="v"/>
            </a:pPr>
            <a:r>
              <a:rPr lang="tr-TR" altLang="tr-TR" sz="2200" b="1">
                <a:solidFill>
                  <a:schemeClr val="tx2"/>
                </a:solidFill>
                <a:latin typeface="Times New Roman" pitchFamily="18" charset="0"/>
              </a:rPr>
              <a:t>vb. diğer evraklar…</a:t>
            </a:r>
          </a:p>
        </p:txBody>
      </p:sp>
      <p:sp>
        <p:nvSpPr>
          <p:cNvPr id="111621" name="UTurnArrow">
            <a:hlinkClick r:id="rId2" action="ppaction://hlinksldjump"/>
          </p:cNvPr>
          <p:cNvSpPr>
            <a:spLocks noEditPoints="1" noChangeArrowheads="1"/>
          </p:cNvSpPr>
          <p:nvPr/>
        </p:nvSpPr>
        <p:spPr bwMode="auto">
          <a:xfrm rot="5400000">
            <a:off x="8208168" y="2097882"/>
            <a:ext cx="30956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5958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21600"/>
                </a:moveTo>
                <a:lnTo>
                  <a:pt x="21600" y="12891"/>
                </a:lnTo>
                <a:lnTo>
                  <a:pt x="18642" y="12891"/>
                </a:lnTo>
                <a:lnTo>
                  <a:pt x="18642" y="8310"/>
                </a:lnTo>
                <a:cubicBezTo>
                  <a:pt x="18642" y="3721"/>
                  <a:pt x="14469" y="0"/>
                  <a:pt x="9321" y="0"/>
                </a:cubicBezTo>
                <a:cubicBezTo>
                  <a:pt x="4173" y="0"/>
                  <a:pt x="0" y="3799"/>
                  <a:pt x="0" y="8485"/>
                </a:cubicBezTo>
                <a:lnTo>
                  <a:pt x="0" y="21600"/>
                </a:lnTo>
                <a:lnTo>
                  <a:pt x="5958" y="21600"/>
                </a:lnTo>
                <a:lnTo>
                  <a:pt x="5958" y="8310"/>
                </a:lnTo>
                <a:cubicBezTo>
                  <a:pt x="5958" y="6867"/>
                  <a:pt x="7270" y="5697"/>
                  <a:pt x="8889" y="5697"/>
                </a:cubicBezTo>
                <a:lnTo>
                  <a:pt x="9753" y="5697"/>
                </a:lnTo>
                <a:cubicBezTo>
                  <a:pt x="11372" y="5697"/>
                  <a:pt x="12684" y="6867"/>
                  <a:pt x="12684" y="8310"/>
                </a:cubicBezTo>
                <a:lnTo>
                  <a:pt x="12684" y="12891"/>
                </a:lnTo>
                <a:lnTo>
                  <a:pt x="9725" y="12891"/>
                </a:lnTo>
                <a:lnTo>
                  <a:pt x="15663" y="21600"/>
                </a:ln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tr-T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blob?imajTip=1&amp;vergiNo=0730018000&amp;oid=1225e8654838566&amp;index=1&amp;log=0"/>
          <p:cNvPicPr>
            <a:picLocks noChangeAspect="1" noChangeArrowheads="1"/>
          </p:cNvPicPr>
          <p:nvPr/>
        </p:nvPicPr>
        <p:blipFill>
          <a:blip r:embed="rId2">
            <a:extLst>
              <a:ext uri="{28A0092B-C50C-407E-A947-70E740481C1C}">
                <a14:useLocalDpi xmlns:a14="http://schemas.microsoft.com/office/drawing/2010/main" val="0"/>
              </a:ext>
            </a:extLst>
          </a:blip>
          <a:srcRect r="5081"/>
          <a:stretch>
            <a:fillRect/>
          </a:stretch>
        </p:blipFill>
        <p:spPr bwMode="auto">
          <a:xfrm>
            <a:off x="2482850" y="1341438"/>
            <a:ext cx="374491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5"/>
          <p:cNvSpPr>
            <a:spLocks noChangeArrowheads="1"/>
          </p:cNvSpPr>
          <p:nvPr/>
        </p:nvSpPr>
        <p:spPr bwMode="auto">
          <a:xfrm>
            <a:off x="493713" y="404813"/>
            <a:ext cx="8137525" cy="719137"/>
          </a:xfrm>
          <a:prstGeom prst="rect">
            <a:avLst/>
          </a:prstGeom>
          <a:gradFill rotWithShape="1">
            <a:gsLst>
              <a:gs pos="0">
                <a:schemeClr val="tx2">
                  <a:alpha val="50000"/>
                </a:schemeClr>
              </a:gs>
              <a:gs pos="100000">
                <a:schemeClr val="tx1">
                  <a:alpha val="50000"/>
                </a:schemeClr>
              </a:gs>
            </a:gsLst>
            <a:path path="rect">
              <a:fillToRect r="100000" b="100000"/>
            </a:path>
          </a:gradFill>
          <a:ln w="76200" cmpd="tri">
            <a:solidFill>
              <a:srgbClr val="FFFFCC">
                <a:alpha val="7019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4000" b="1">
                <a:solidFill>
                  <a:schemeClr val="tx2"/>
                </a:solidFill>
                <a:latin typeface="Tahoma" pitchFamily="34" charset="0"/>
              </a:rPr>
              <a:t>Örnek Ticaret Sicil Gazetesi</a:t>
            </a:r>
          </a:p>
        </p:txBody>
      </p:sp>
      <p:sp>
        <p:nvSpPr>
          <p:cNvPr id="112644" name="UTurnArrow">
            <a:hlinkClick r:id="rId3" action="ppaction://hlinksldjump"/>
          </p:cNvPr>
          <p:cNvSpPr>
            <a:spLocks noEditPoints="1" noChangeArrowheads="1"/>
          </p:cNvSpPr>
          <p:nvPr/>
        </p:nvSpPr>
        <p:spPr bwMode="auto">
          <a:xfrm rot="5400000">
            <a:off x="8208168" y="1377157"/>
            <a:ext cx="30956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5958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21600"/>
                </a:moveTo>
                <a:lnTo>
                  <a:pt x="21600" y="12891"/>
                </a:lnTo>
                <a:lnTo>
                  <a:pt x="18642" y="12891"/>
                </a:lnTo>
                <a:lnTo>
                  <a:pt x="18642" y="8310"/>
                </a:lnTo>
                <a:cubicBezTo>
                  <a:pt x="18642" y="3721"/>
                  <a:pt x="14469" y="0"/>
                  <a:pt x="9321" y="0"/>
                </a:cubicBezTo>
                <a:cubicBezTo>
                  <a:pt x="4173" y="0"/>
                  <a:pt x="0" y="3799"/>
                  <a:pt x="0" y="8485"/>
                </a:cubicBezTo>
                <a:lnTo>
                  <a:pt x="0" y="21600"/>
                </a:lnTo>
                <a:lnTo>
                  <a:pt x="5958" y="21600"/>
                </a:lnTo>
                <a:lnTo>
                  <a:pt x="5958" y="8310"/>
                </a:lnTo>
                <a:cubicBezTo>
                  <a:pt x="5958" y="6867"/>
                  <a:pt x="7270" y="5697"/>
                  <a:pt x="8889" y="5697"/>
                </a:cubicBezTo>
                <a:lnTo>
                  <a:pt x="9753" y="5697"/>
                </a:lnTo>
                <a:cubicBezTo>
                  <a:pt x="11372" y="5697"/>
                  <a:pt x="12684" y="6867"/>
                  <a:pt x="12684" y="8310"/>
                </a:cubicBezTo>
                <a:lnTo>
                  <a:pt x="12684" y="12891"/>
                </a:lnTo>
                <a:lnTo>
                  <a:pt x="9725" y="12891"/>
                </a:lnTo>
                <a:lnTo>
                  <a:pt x="15663" y="21600"/>
                </a:ln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tr-T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blob?imajTip=0&amp;vergiNo=0730018000&amp;oid=1232d113c292290&amp;index=1&amp;log=0"/>
          <p:cNvPicPr>
            <a:picLocks noChangeAspect="1" noChangeArrowheads="1"/>
          </p:cNvPicPr>
          <p:nvPr/>
        </p:nvPicPr>
        <p:blipFill>
          <a:blip r:embed="rId2">
            <a:extLst>
              <a:ext uri="{28A0092B-C50C-407E-A947-70E740481C1C}">
                <a14:useLocalDpi xmlns:a14="http://schemas.microsoft.com/office/drawing/2010/main" val="0"/>
              </a:ext>
            </a:extLst>
          </a:blip>
          <a:srcRect l="9973" t="2827" r="4350" b="6961"/>
          <a:stretch>
            <a:fillRect/>
          </a:stretch>
        </p:blipFill>
        <p:spPr bwMode="auto">
          <a:xfrm>
            <a:off x="2339975" y="1301750"/>
            <a:ext cx="38163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UTurnArrow">
            <a:hlinkClick r:id="rId3" action="ppaction://hlinksldjump"/>
          </p:cNvPr>
          <p:cNvSpPr>
            <a:spLocks noEditPoints="1" noChangeArrowheads="1"/>
          </p:cNvSpPr>
          <p:nvPr/>
        </p:nvSpPr>
        <p:spPr bwMode="auto">
          <a:xfrm rot="5400000">
            <a:off x="7776368" y="1377157"/>
            <a:ext cx="30956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5958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21600"/>
                </a:moveTo>
                <a:lnTo>
                  <a:pt x="21600" y="12891"/>
                </a:lnTo>
                <a:lnTo>
                  <a:pt x="18642" y="12891"/>
                </a:lnTo>
                <a:lnTo>
                  <a:pt x="18642" y="8310"/>
                </a:lnTo>
                <a:cubicBezTo>
                  <a:pt x="18642" y="3721"/>
                  <a:pt x="14469" y="0"/>
                  <a:pt x="9321" y="0"/>
                </a:cubicBezTo>
                <a:cubicBezTo>
                  <a:pt x="4173" y="0"/>
                  <a:pt x="0" y="3799"/>
                  <a:pt x="0" y="8485"/>
                </a:cubicBezTo>
                <a:lnTo>
                  <a:pt x="0" y="21600"/>
                </a:lnTo>
                <a:lnTo>
                  <a:pt x="5958" y="21600"/>
                </a:lnTo>
                <a:lnTo>
                  <a:pt x="5958" y="8310"/>
                </a:lnTo>
                <a:cubicBezTo>
                  <a:pt x="5958" y="6867"/>
                  <a:pt x="7270" y="5697"/>
                  <a:pt x="8889" y="5697"/>
                </a:cubicBezTo>
                <a:lnTo>
                  <a:pt x="9753" y="5697"/>
                </a:lnTo>
                <a:cubicBezTo>
                  <a:pt x="11372" y="5697"/>
                  <a:pt x="12684" y="6867"/>
                  <a:pt x="12684" y="8310"/>
                </a:cubicBezTo>
                <a:lnTo>
                  <a:pt x="12684" y="12891"/>
                </a:lnTo>
                <a:lnTo>
                  <a:pt x="9725" y="12891"/>
                </a:lnTo>
                <a:lnTo>
                  <a:pt x="15663" y="21600"/>
                </a:ln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tr-TR"/>
          </a:p>
        </p:txBody>
      </p:sp>
      <p:sp>
        <p:nvSpPr>
          <p:cNvPr id="113668" name="Rectangle 8"/>
          <p:cNvSpPr>
            <a:spLocks noChangeArrowheads="1"/>
          </p:cNvSpPr>
          <p:nvPr/>
        </p:nvSpPr>
        <p:spPr bwMode="auto">
          <a:xfrm>
            <a:off x="493713" y="404813"/>
            <a:ext cx="8137525" cy="719137"/>
          </a:xfrm>
          <a:prstGeom prst="rect">
            <a:avLst/>
          </a:prstGeom>
          <a:gradFill rotWithShape="1">
            <a:gsLst>
              <a:gs pos="0">
                <a:schemeClr val="tx2">
                  <a:alpha val="50000"/>
                </a:schemeClr>
              </a:gs>
              <a:gs pos="100000">
                <a:schemeClr val="tx1">
                  <a:alpha val="50000"/>
                </a:schemeClr>
              </a:gs>
            </a:gsLst>
            <a:path path="rect">
              <a:fillToRect r="100000" b="100000"/>
            </a:path>
          </a:gradFill>
          <a:ln w="76200" cmpd="tri">
            <a:solidFill>
              <a:srgbClr val="FFFFCC">
                <a:alpha val="7019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4000" b="1">
                <a:solidFill>
                  <a:schemeClr val="tx2"/>
                </a:solidFill>
                <a:latin typeface="Tahoma" pitchFamily="34" charset="0"/>
              </a:rPr>
              <a:t>Örnek Kapasite Raporu</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93713" y="487363"/>
            <a:ext cx="8137525" cy="596900"/>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Mevzuatı (-I-)</a:t>
            </a:r>
          </a:p>
        </p:txBody>
      </p:sp>
      <p:sp>
        <p:nvSpPr>
          <p:cNvPr id="16387" name="Rectangle 5"/>
          <p:cNvSpPr>
            <a:spLocks noGrp="1" noChangeArrowheads="1"/>
          </p:cNvSpPr>
          <p:nvPr>
            <p:ph type="body" idx="1"/>
          </p:nvPr>
        </p:nvSpPr>
        <p:spPr>
          <a:xfrm>
            <a:off x="468313" y="1844675"/>
            <a:ext cx="8135937" cy="4305300"/>
          </a:xfrm>
          <a:solidFill>
            <a:srgbClr val="BBE0E3">
              <a:alpha val="21176"/>
            </a:srgbClr>
          </a:solidFill>
          <a:ln w="38100" cap="flat" algn="ctr">
            <a:solidFill>
              <a:schemeClr val="tx2">
                <a:alpha val="70195"/>
              </a:schemeClr>
            </a:solidFill>
            <a:miter lim="800000"/>
            <a:headEnd/>
            <a:tailEnd/>
          </a:ln>
        </p:spPr>
        <p:txBody>
          <a:bodyPr anchor="ctr"/>
          <a:lstStyle/>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4458 Sayılı  Gümrük Kanunu</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261 Sayılı İhracatı Geliştirmek Amacı İle Vergilerle İlgili Olarak Hükümetçe Alınacak Tedbirlere Dair Kanun</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1567 Sayılı Türk Parası Kıymetini Koruma Hakkında Kanun</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474 Sayılı Gümrük Giriş Tarife Cetveli Hakkında Kanun</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2976 Sayılı Dış Ticaretin Düzenlenmesi Hakkında Kanun</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3/6/2011 tarihli ve 637 Sayılı Ekonomi Bakanlığının Teşkilat ve Görevleri Hakkında Kanun Hükmünde Kararname</a:t>
            </a:r>
          </a:p>
          <a:p>
            <a:pPr algn="just" eaLnBrk="1" hangingPunct="1">
              <a:lnSpc>
                <a:spcPct val="120000"/>
              </a:lnSpc>
              <a:buClr>
                <a:schemeClr val="tx1"/>
              </a:buClr>
              <a:buFont typeface="Wingdings" pitchFamily="2" charset="2"/>
              <a:buChar char="v"/>
            </a:pPr>
            <a:endParaRPr lang="tr-TR" altLang="tr-TR" sz="2200" b="1" smtClean="0">
              <a:solidFill>
                <a:schemeClr val="tx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3713" y="487363"/>
            <a:ext cx="8137525" cy="596900"/>
          </a:xfrm>
          <a:solidFill>
            <a:srgbClr val="00CCFF">
              <a:alpha val="50195"/>
            </a:srgbClr>
          </a:solidFill>
          <a:ln w="76200" cmpd="tri">
            <a:solidFill>
              <a:srgbClr val="FFFFCC">
                <a:alpha val="70195"/>
              </a:srgbClr>
            </a:solidFill>
            <a:miter lim="800000"/>
            <a:headEnd/>
            <a:tailEnd/>
          </a:ln>
        </p:spPr>
        <p:txBody>
          <a:bodyPr anchorCtr="1"/>
          <a:lstStyle/>
          <a:p>
            <a:pPr eaLnBrk="1" hangingPunct="1"/>
            <a:r>
              <a:rPr lang="tr-TR" altLang="tr-TR" sz="4000" b="1" smtClean="0">
                <a:latin typeface="Tahoma" pitchFamily="34" charset="0"/>
              </a:rPr>
              <a:t>DİR Mevzuatı (-II-)</a:t>
            </a:r>
          </a:p>
        </p:txBody>
      </p:sp>
      <p:sp>
        <p:nvSpPr>
          <p:cNvPr id="17411" name="Rectangle 3"/>
          <p:cNvSpPr>
            <a:spLocks noGrp="1" noChangeArrowheads="1"/>
          </p:cNvSpPr>
          <p:nvPr>
            <p:ph type="body" idx="1"/>
          </p:nvPr>
        </p:nvSpPr>
        <p:spPr>
          <a:xfrm>
            <a:off x="487363" y="1860550"/>
            <a:ext cx="8135937" cy="4305300"/>
          </a:xfrm>
          <a:solidFill>
            <a:schemeClr val="accent1">
              <a:alpha val="21176"/>
            </a:schemeClr>
          </a:solidFill>
          <a:ln w="76200" cap="flat" cmpd="tri" algn="ctr">
            <a:solidFill>
              <a:schemeClr val="tx1">
                <a:alpha val="70195"/>
              </a:schemeClr>
            </a:solidFill>
            <a:miter lim="800000"/>
            <a:headEnd/>
            <a:tailEnd/>
          </a:ln>
        </p:spPr>
        <p:txBody>
          <a:bodyPr anchor="ctr"/>
          <a:lstStyle/>
          <a:p>
            <a:pPr algn="just" eaLnBrk="1" hangingPunct="1">
              <a:lnSpc>
                <a:spcPct val="120000"/>
              </a:lnSpc>
              <a:buClr>
                <a:schemeClr val="tx1"/>
              </a:buClr>
              <a:buFont typeface="Wingdings" pitchFamily="2" charset="2"/>
              <a:buChar char="v"/>
            </a:pPr>
            <a:r>
              <a:rPr lang="tr-TR" altLang="tr-TR" sz="2200" b="1" smtClean="0">
                <a:latin typeface="Times New Roman" pitchFamily="18" charset="0"/>
              </a:rPr>
              <a:t>2005/8391 Sayılı  Dahilde İşleme Rejimi Kararı</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İhracat 2005/1 Sayılı Dahilde İşleme Rejimi Tebliği</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İhracat 2005/2 Sayılı İhracat Sayılan Satış ve Teslimler Hakkında Tebliğ</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İhracat 2007/2 Sayılı Dahilde İşleme Rejimine İlişkin İşlemlerin Bilgisayar Veri İşleme Tekniği Yoluyla Yapılmasına Dair Tebliğ</a:t>
            </a:r>
          </a:p>
          <a:p>
            <a:pPr algn="just" eaLnBrk="1" hangingPunct="1">
              <a:lnSpc>
                <a:spcPct val="120000"/>
              </a:lnSpc>
              <a:buClr>
                <a:schemeClr val="tx1"/>
              </a:buClr>
              <a:buFont typeface="Wingdings" pitchFamily="2" charset="2"/>
              <a:buChar char="v"/>
            </a:pPr>
            <a:r>
              <a:rPr lang="tr-TR" altLang="tr-TR" sz="2200" b="1" smtClean="0">
                <a:solidFill>
                  <a:schemeClr val="tx2"/>
                </a:solidFill>
                <a:latin typeface="Times New Roman" pitchFamily="18" charset="0"/>
              </a:rPr>
              <a:t>İhracat 2006/12 Sayılı Dahilde İşleme Rejimi Tebliği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3713" y="487363"/>
            <a:ext cx="8137525" cy="596900"/>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Dahilde İşleme Rejimi Nedir?</a:t>
            </a:r>
          </a:p>
        </p:txBody>
      </p:sp>
      <p:sp>
        <p:nvSpPr>
          <p:cNvPr id="18435" name="Rectangle 3"/>
          <p:cNvSpPr>
            <a:spLocks noGrp="1" noChangeArrowheads="1"/>
          </p:cNvSpPr>
          <p:nvPr>
            <p:ph type="body" idx="1"/>
          </p:nvPr>
        </p:nvSpPr>
        <p:spPr>
          <a:xfrm>
            <a:off x="539750" y="1484313"/>
            <a:ext cx="8135938" cy="4305300"/>
          </a:xfrm>
          <a:solidFill>
            <a:schemeClr val="accent1">
              <a:alpha val="21176"/>
            </a:schemeClr>
          </a:solidFill>
          <a:ln w="76200" cap="flat" cmpd="tri" algn="ctr">
            <a:solidFill>
              <a:schemeClr val="tx1">
                <a:alpha val="70195"/>
              </a:schemeClr>
            </a:solidFill>
            <a:miter lim="800000"/>
            <a:headEnd/>
            <a:tailEnd/>
          </a:ln>
        </p:spPr>
        <p:txBody>
          <a:bodyPr anchor="ctr"/>
          <a:lstStyle/>
          <a:p>
            <a:pPr marL="0" indent="0" algn="just" eaLnBrk="1" hangingPunct="1">
              <a:lnSpc>
                <a:spcPct val="120000"/>
              </a:lnSpc>
              <a:buClr>
                <a:srgbClr val="FFFFCC"/>
              </a:buClr>
              <a:buFont typeface="Wingdings" pitchFamily="2" charset="2"/>
              <a:buNone/>
            </a:pPr>
            <a:r>
              <a:rPr lang="tr-TR" altLang="tr-TR" sz="3300" b="1" smtClean="0">
                <a:latin typeface="Times New Roman" pitchFamily="18" charset="0"/>
              </a:rPr>
              <a:t>İhraç Ürününün Elde Edilmesinde Kullanılan Girdilerin Ticaret Politikası Önlemlerine Tabi Tutulmaksızın Gümrük Muafiyetli Olarak İthal Edilmesidir.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Ticaret Politikası Önlemleri</a:t>
            </a:r>
          </a:p>
        </p:txBody>
      </p:sp>
      <p:sp>
        <p:nvSpPr>
          <p:cNvPr id="19459" name="Rectangle 3"/>
          <p:cNvSpPr>
            <a:spLocks noGrp="1" noChangeArrowheads="1"/>
          </p:cNvSpPr>
          <p:nvPr>
            <p:ph type="body" idx="1"/>
          </p:nvPr>
        </p:nvSpPr>
        <p:spPr>
          <a:xfrm>
            <a:off x="487363" y="1860550"/>
            <a:ext cx="8135937" cy="4305300"/>
          </a:xfrm>
          <a:solidFill>
            <a:schemeClr val="accent1">
              <a:alpha val="21176"/>
            </a:schemeClr>
          </a:solidFill>
          <a:ln w="76200" cap="flat" cmpd="tri" algn="ctr">
            <a:solidFill>
              <a:schemeClr val="tx1">
                <a:alpha val="70195"/>
              </a:schemeClr>
            </a:solidFill>
            <a:miter lim="800000"/>
            <a:headEnd/>
            <a:tailEnd/>
          </a:ln>
        </p:spPr>
        <p:txBody>
          <a:bodyPr anchor="ctr"/>
          <a:lstStyle/>
          <a:p>
            <a:pPr marL="269875" indent="-269875" algn="just" eaLnBrk="1" hangingPunct="1">
              <a:lnSpc>
                <a:spcPct val="110000"/>
              </a:lnSpc>
              <a:buClr>
                <a:schemeClr val="tx1"/>
              </a:buClr>
              <a:buFont typeface="Wingdings" pitchFamily="2" charset="2"/>
              <a:buChar char="v"/>
            </a:pPr>
            <a:r>
              <a:rPr lang="tr-TR" altLang="tr-TR" sz="2500" b="1" smtClean="0">
                <a:latin typeface="Times New Roman" pitchFamily="18" charset="0"/>
              </a:rPr>
              <a:t>İthalatta Haksız Rekabetin Önlenmesi Hakkında Mevzuat (Anti-Damping ve Sübvansiyon)</a:t>
            </a:r>
          </a:p>
          <a:p>
            <a:pPr marL="269875" indent="-269875" algn="just" eaLnBrk="1" hangingPunct="1">
              <a:lnSpc>
                <a:spcPct val="110000"/>
              </a:lnSpc>
              <a:buClr>
                <a:schemeClr val="tx1"/>
              </a:buClr>
              <a:buFont typeface="Wingdings" pitchFamily="2" charset="2"/>
              <a:buChar char="v"/>
            </a:pPr>
            <a:endParaRPr lang="tr-TR" altLang="tr-TR" sz="2500" b="1" smtClean="0">
              <a:latin typeface="Times New Roman" pitchFamily="18" charset="0"/>
            </a:endParaRPr>
          </a:p>
          <a:p>
            <a:pPr marL="269875" indent="-269875" algn="just" eaLnBrk="1" hangingPunct="1">
              <a:lnSpc>
                <a:spcPct val="110000"/>
              </a:lnSpc>
              <a:buClr>
                <a:schemeClr val="tx1"/>
              </a:buClr>
              <a:buFont typeface="Wingdings" pitchFamily="2" charset="2"/>
              <a:buChar char="v"/>
            </a:pPr>
            <a:r>
              <a:rPr lang="tr-TR" altLang="tr-TR" sz="2500" b="1" smtClean="0">
                <a:latin typeface="Times New Roman" pitchFamily="18" charset="0"/>
              </a:rPr>
              <a:t>İthalatta Gözetim ve Korunma Önlemleri Hakkında Mevzuat (Kota ve Gözetim Lisansları)</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20725"/>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İşleyiş Süreci</a:t>
            </a:r>
          </a:p>
        </p:txBody>
      </p:sp>
      <p:graphicFrame>
        <p:nvGraphicFramePr>
          <p:cNvPr id="575547" name="Object 59"/>
          <p:cNvGraphicFramePr>
            <a:graphicFrameLocks noGrp="1" noChangeAspect="1"/>
          </p:cNvGraphicFramePr>
          <p:nvPr>
            <p:ph sz="half" idx="1"/>
          </p:nvPr>
        </p:nvGraphicFramePr>
        <p:xfrm>
          <a:off x="7335838" y="2528888"/>
          <a:ext cx="1073150" cy="514350"/>
        </p:xfrm>
        <a:graphic>
          <a:graphicData uri="http://schemas.openxmlformats.org/presentationml/2006/ole">
            <mc:AlternateContent xmlns:mc="http://schemas.openxmlformats.org/markup-compatibility/2006">
              <mc:Choice xmlns:v="urn:schemas-microsoft-com:vml" Requires="v">
                <p:oleObj spid="_x0000_s20501" name="Klip" r:id="rId3" imgW="5349875" imgH="2911475" progId="MS_ClipArt_Gallery.2">
                  <p:embed/>
                </p:oleObj>
              </mc:Choice>
              <mc:Fallback>
                <p:oleObj name="Klip" r:id="rId3" imgW="5349875" imgH="2911475" progId="MS_ClipArt_Gallery.2">
                  <p:embed/>
                  <p:pic>
                    <p:nvPicPr>
                      <p:cNvPr id="0" name="Object 5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838" y="2528888"/>
                        <a:ext cx="10731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5524" name="AutoShape 36"/>
          <p:cNvSpPr>
            <a:spLocks noChangeArrowheads="1"/>
          </p:cNvSpPr>
          <p:nvPr/>
        </p:nvSpPr>
        <p:spPr bwMode="auto">
          <a:xfrm>
            <a:off x="377825" y="4238625"/>
            <a:ext cx="866775" cy="355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Diğer</a:t>
            </a:r>
          </a:p>
        </p:txBody>
      </p:sp>
      <p:sp>
        <p:nvSpPr>
          <p:cNvPr id="575525" name="AutoShape 37"/>
          <p:cNvSpPr>
            <a:spLocks noChangeArrowheads="1"/>
          </p:cNvSpPr>
          <p:nvPr/>
        </p:nvSpPr>
        <p:spPr bwMode="auto">
          <a:xfrm>
            <a:off x="377825" y="3230563"/>
            <a:ext cx="866775" cy="355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Şeker</a:t>
            </a:r>
          </a:p>
        </p:txBody>
      </p:sp>
      <p:sp>
        <p:nvSpPr>
          <p:cNvPr id="575526" name="AutoShape 38"/>
          <p:cNvSpPr>
            <a:spLocks noChangeArrowheads="1"/>
          </p:cNvSpPr>
          <p:nvPr/>
        </p:nvSpPr>
        <p:spPr bwMode="auto">
          <a:xfrm>
            <a:off x="377825" y="3733800"/>
            <a:ext cx="866775" cy="355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Un</a:t>
            </a:r>
          </a:p>
        </p:txBody>
      </p:sp>
      <p:sp>
        <p:nvSpPr>
          <p:cNvPr id="575528" name="AutoShape 40"/>
          <p:cNvSpPr>
            <a:spLocks noChangeArrowheads="1"/>
          </p:cNvSpPr>
          <p:nvPr/>
        </p:nvSpPr>
        <p:spPr bwMode="auto">
          <a:xfrm>
            <a:off x="377825" y="2725738"/>
            <a:ext cx="866775" cy="355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Yağ</a:t>
            </a:r>
          </a:p>
        </p:txBody>
      </p:sp>
      <p:sp>
        <p:nvSpPr>
          <p:cNvPr id="575533" name="AutoShape 45"/>
          <p:cNvSpPr>
            <a:spLocks/>
          </p:cNvSpPr>
          <p:nvPr/>
        </p:nvSpPr>
        <p:spPr bwMode="auto">
          <a:xfrm>
            <a:off x="1331913" y="2913063"/>
            <a:ext cx="371475" cy="1479550"/>
          </a:xfrm>
          <a:prstGeom prst="rightBrace">
            <a:avLst>
              <a:gd name="adj1" fmla="val 33191"/>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575534" name="AutoShape 46"/>
          <p:cNvSpPr>
            <a:spLocks noChangeArrowheads="1"/>
          </p:cNvSpPr>
          <p:nvPr/>
        </p:nvSpPr>
        <p:spPr bwMode="auto">
          <a:xfrm>
            <a:off x="1781175" y="3471863"/>
            <a:ext cx="1370013" cy="355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İTHALAT</a:t>
            </a:r>
          </a:p>
        </p:txBody>
      </p:sp>
      <p:sp>
        <p:nvSpPr>
          <p:cNvPr id="575535" name="Line 47"/>
          <p:cNvSpPr>
            <a:spLocks noChangeShapeType="1"/>
          </p:cNvSpPr>
          <p:nvPr/>
        </p:nvSpPr>
        <p:spPr bwMode="auto">
          <a:xfrm>
            <a:off x="2473325" y="3905250"/>
            <a:ext cx="1588" cy="447675"/>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75536" name="AutoShape 48"/>
          <p:cNvSpPr>
            <a:spLocks noChangeArrowheads="1"/>
          </p:cNvSpPr>
          <p:nvPr/>
        </p:nvSpPr>
        <p:spPr bwMode="auto">
          <a:xfrm>
            <a:off x="1817688" y="4456113"/>
            <a:ext cx="1308100" cy="862012"/>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TEMİNAT</a:t>
            </a:r>
          </a:p>
          <a:p>
            <a:pPr algn="ctr" eaLnBrk="1" hangingPunct="1"/>
            <a:r>
              <a:rPr lang="tr-TR" altLang="tr-TR" sz="1500" b="1">
                <a:latin typeface="Verdana" pitchFamily="34" charset="0"/>
              </a:rPr>
              <a:t>veya</a:t>
            </a:r>
          </a:p>
          <a:p>
            <a:pPr algn="ctr" eaLnBrk="1" hangingPunct="1"/>
            <a:r>
              <a:rPr lang="tr-TR" altLang="tr-TR" sz="1500" b="1">
                <a:latin typeface="Verdana" pitchFamily="34" charset="0"/>
              </a:rPr>
              <a:t>VERGİ</a:t>
            </a:r>
          </a:p>
        </p:txBody>
      </p:sp>
      <p:sp>
        <p:nvSpPr>
          <p:cNvPr id="575538" name="AutoShape 50"/>
          <p:cNvSpPr>
            <a:spLocks noChangeArrowheads="1"/>
          </p:cNvSpPr>
          <p:nvPr/>
        </p:nvSpPr>
        <p:spPr bwMode="auto">
          <a:xfrm>
            <a:off x="3690938" y="3321050"/>
            <a:ext cx="1354137" cy="608013"/>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ÜRETİM</a:t>
            </a:r>
          </a:p>
          <a:p>
            <a:pPr algn="ctr" eaLnBrk="1" hangingPunct="1"/>
            <a:r>
              <a:rPr lang="tr-TR" altLang="tr-TR" sz="1500" b="1">
                <a:solidFill>
                  <a:srgbClr val="FF0000"/>
                </a:solidFill>
                <a:latin typeface="Verdana" pitchFamily="34" charset="0"/>
              </a:rPr>
              <a:t>SÜRECİ</a:t>
            </a:r>
          </a:p>
        </p:txBody>
      </p:sp>
      <p:sp>
        <p:nvSpPr>
          <p:cNvPr id="575540" name="AutoShape 52"/>
          <p:cNvSpPr>
            <a:spLocks noChangeArrowheads="1"/>
          </p:cNvSpPr>
          <p:nvPr/>
        </p:nvSpPr>
        <p:spPr bwMode="auto">
          <a:xfrm>
            <a:off x="5575300" y="3192463"/>
            <a:ext cx="1379538" cy="86201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NİHAİ</a:t>
            </a:r>
          </a:p>
          <a:p>
            <a:pPr algn="ctr" eaLnBrk="1" hangingPunct="1"/>
            <a:r>
              <a:rPr lang="tr-TR" altLang="tr-TR" sz="1500" b="1">
                <a:solidFill>
                  <a:srgbClr val="FF0000"/>
                </a:solidFill>
                <a:latin typeface="Verdana" pitchFamily="34" charset="0"/>
              </a:rPr>
              <a:t>ÜRÜN</a:t>
            </a:r>
          </a:p>
          <a:p>
            <a:pPr algn="ctr" eaLnBrk="1" hangingPunct="1"/>
            <a:r>
              <a:rPr lang="tr-TR" altLang="tr-TR" sz="1500" b="1">
                <a:solidFill>
                  <a:srgbClr val="FF0000"/>
                </a:solidFill>
                <a:latin typeface="Verdana" pitchFamily="34" charset="0"/>
              </a:rPr>
              <a:t>(Bisküvi)</a:t>
            </a:r>
          </a:p>
        </p:txBody>
      </p:sp>
      <p:sp>
        <p:nvSpPr>
          <p:cNvPr id="575541" name="AutoShape 53"/>
          <p:cNvSpPr>
            <a:spLocks noChangeArrowheads="1"/>
          </p:cNvSpPr>
          <p:nvPr/>
        </p:nvSpPr>
        <p:spPr bwMode="auto">
          <a:xfrm>
            <a:off x="7478713" y="3451225"/>
            <a:ext cx="1370012" cy="355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İHRACAT</a:t>
            </a:r>
          </a:p>
        </p:txBody>
      </p:sp>
      <p:sp>
        <p:nvSpPr>
          <p:cNvPr id="575542" name="Line 54"/>
          <p:cNvSpPr>
            <a:spLocks noChangeShapeType="1"/>
          </p:cNvSpPr>
          <p:nvPr/>
        </p:nvSpPr>
        <p:spPr bwMode="auto">
          <a:xfrm>
            <a:off x="8172450" y="3883025"/>
            <a:ext cx="1588" cy="447675"/>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75543" name="AutoShape 55"/>
          <p:cNvSpPr>
            <a:spLocks noChangeArrowheads="1"/>
          </p:cNvSpPr>
          <p:nvPr/>
        </p:nvSpPr>
        <p:spPr bwMode="auto">
          <a:xfrm>
            <a:off x="7491413" y="4448175"/>
            <a:ext cx="1341437" cy="1357313"/>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TEMİNAT</a:t>
            </a:r>
          </a:p>
          <a:p>
            <a:pPr algn="ctr" eaLnBrk="1" hangingPunct="1"/>
            <a:r>
              <a:rPr lang="tr-TR" altLang="tr-TR" sz="1500" b="1">
                <a:latin typeface="Verdana" pitchFamily="34" charset="0"/>
              </a:rPr>
              <a:t>ÇÖZÜMÜ</a:t>
            </a:r>
          </a:p>
          <a:p>
            <a:pPr algn="ctr" eaLnBrk="1" hangingPunct="1"/>
            <a:r>
              <a:rPr lang="tr-TR" altLang="tr-TR" sz="1500" b="1">
                <a:latin typeface="Verdana" pitchFamily="34" charset="0"/>
              </a:rPr>
              <a:t>veya</a:t>
            </a:r>
          </a:p>
          <a:p>
            <a:pPr algn="ctr" eaLnBrk="1" hangingPunct="1"/>
            <a:r>
              <a:rPr lang="tr-TR" altLang="tr-TR" sz="1500" b="1">
                <a:latin typeface="Verdana" pitchFamily="34" charset="0"/>
              </a:rPr>
              <a:t>VERGİ</a:t>
            </a:r>
          </a:p>
          <a:p>
            <a:pPr algn="ctr" eaLnBrk="1" hangingPunct="1"/>
            <a:r>
              <a:rPr lang="tr-TR" altLang="tr-TR" sz="1500" b="1">
                <a:latin typeface="Verdana" pitchFamily="34" charset="0"/>
              </a:rPr>
              <a:t>İADESİ</a:t>
            </a:r>
          </a:p>
        </p:txBody>
      </p:sp>
      <p:sp>
        <p:nvSpPr>
          <p:cNvPr id="575544" name="AutoShape 56"/>
          <p:cNvSpPr>
            <a:spLocks noChangeArrowheads="1"/>
          </p:cNvSpPr>
          <p:nvPr/>
        </p:nvSpPr>
        <p:spPr bwMode="auto">
          <a:xfrm>
            <a:off x="3248025" y="3529013"/>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75545" name="AutoShape 57"/>
          <p:cNvSpPr>
            <a:spLocks noChangeArrowheads="1"/>
          </p:cNvSpPr>
          <p:nvPr/>
        </p:nvSpPr>
        <p:spPr bwMode="auto">
          <a:xfrm>
            <a:off x="5137150" y="3522663"/>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75546" name="AutoShape 58"/>
          <p:cNvSpPr>
            <a:spLocks noChangeArrowheads="1"/>
          </p:cNvSpPr>
          <p:nvPr/>
        </p:nvSpPr>
        <p:spPr bwMode="auto">
          <a:xfrm>
            <a:off x="7031038" y="3522663"/>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aphicFrame>
        <p:nvGraphicFramePr>
          <p:cNvPr id="575552" name="Object 64"/>
          <p:cNvGraphicFramePr>
            <a:graphicFrameLocks noGrp="1" noChangeAspect="1"/>
          </p:cNvGraphicFramePr>
          <p:nvPr>
            <p:ph sz="half" idx="2"/>
          </p:nvPr>
        </p:nvGraphicFramePr>
        <p:xfrm>
          <a:off x="6635750" y="4470400"/>
          <a:ext cx="815975" cy="1333500"/>
        </p:xfrm>
        <a:graphic>
          <a:graphicData uri="http://schemas.openxmlformats.org/presentationml/2006/ole">
            <mc:AlternateContent xmlns:mc="http://schemas.openxmlformats.org/markup-compatibility/2006">
              <mc:Choice xmlns:v="urn:schemas-microsoft-com:vml" Requires="v">
                <p:oleObj spid="_x0000_s20502" name="Klip" r:id="rId5" imgW="3467100" imgH="5632450" progId="MS_ClipArt_Gallery.2">
                  <p:embed/>
                </p:oleObj>
              </mc:Choice>
              <mc:Fallback>
                <p:oleObj name="Klip" r:id="rId5" imgW="3467100" imgH="5632450" progId="MS_ClipArt_Gallery.2">
                  <p:embed/>
                  <p:pic>
                    <p:nvPicPr>
                      <p:cNvPr id="0" name="Object 6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0" y="4470400"/>
                        <a:ext cx="815975" cy="1333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75528"/>
                                        </p:tgtEl>
                                        <p:attrNameLst>
                                          <p:attrName>style.visibility</p:attrName>
                                        </p:attrNameLst>
                                      </p:cBhvr>
                                      <p:to>
                                        <p:strVal val="visible"/>
                                      </p:to>
                                    </p:set>
                                    <p:animEffect transition="in" filter="strips(downRight)">
                                      <p:cBhvr>
                                        <p:cTn id="7" dur="500"/>
                                        <p:tgtEl>
                                          <p:spTgt spid="57552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75525"/>
                                        </p:tgtEl>
                                        <p:attrNameLst>
                                          <p:attrName>style.visibility</p:attrName>
                                        </p:attrNameLst>
                                      </p:cBhvr>
                                      <p:to>
                                        <p:strVal val="visible"/>
                                      </p:to>
                                    </p:set>
                                    <p:animEffect transition="in" filter="strips(downRight)">
                                      <p:cBhvr>
                                        <p:cTn id="11" dur="500"/>
                                        <p:tgtEl>
                                          <p:spTgt spid="575525"/>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75526"/>
                                        </p:tgtEl>
                                        <p:attrNameLst>
                                          <p:attrName>style.visibility</p:attrName>
                                        </p:attrNameLst>
                                      </p:cBhvr>
                                      <p:to>
                                        <p:strVal val="visible"/>
                                      </p:to>
                                    </p:set>
                                    <p:animEffect transition="in" filter="strips(downRight)">
                                      <p:cBhvr>
                                        <p:cTn id="15" dur="500"/>
                                        <p:tgtEl>
                                          <p:spTgt spid="575526"/>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75524"/>
                                        </p:tgtEl>
                                        <p:attrNameLst>
                                          <p:attrName>style.visibility</p:attrName>
                                        </p:attrNameLst>
                                      </p:cBhvr>
                                      <p:to>
                                        <p:strVal val="visible"/>
                                      </p:to>
                                    </p:set>
                                    <p:animEffect transition="in" filter="strips(downRight)">
                                      <p:cBhvr>
                                        <p:cTn id="19" dur="500"/>
                                        <p:tgtEl>
                                          <p:spTgt spid="575524"/>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75533"/>
                                        </p:tgtEl>
                                        <p:attrNameLst>
                                          <p:attrName>style.visibility</p:attrName>
                                        </p:attrNameLst>
                                      </p:cBhvr>
                                      <p:to>
                                        <p:strVal val="visible"/>
                                      </p:to>
                                    </p:set>
                                    <p:animEffect transition="in" filter="strips(downRight)">
                                      <p:cBhvr>
                                        <p:cTn id="23" dur="500"/>
                                        <p:tgtEl>
                                          <p:spTgt spid="575533"/>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575534"/>
                                        </p:tgtEl>
                                        <p:attrNameLst>
                                          <p:attrName>style.visibility</p:attrName>
                                        </p:attrNameLst>
                                      </p:cBhvr>
                                      <p:to>
                                        <p:strVal val="visible"/>
                                      </p:to>
                                    </p:set>
                                    <p:animEffect transition="in" filter="strips(downRight)">
                                      <p:cBhvr>
                                        <p:cTn id="27" dur="500"/>
                                        <p:tgtEl>
                                          <p:spTgt spid="575534"/>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75535"/>
                                        </p:tgtEl>
                                        <p:attrNameLst>
                                          <p:attrName>style.visibility</p:attrName>
                                        </p:attrNameLst>
                                      </p:cBhvr>
                                      <p:to>
                                        <p:strVal val="visible"/>
                                      </p:to>
                                    </p:set>
                                    <p:animEffect transition="in" filter="strips(downRight)">
                                      <p:cBhvr>
                                        <p:cTn id="31" dur="500"/>
                                        <p:tgtEl>
                                          <p:spTgt spid="575535"/>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575536"/>
                                        </p:tgtEl>
                                        <p:attrNameLst>
                                          <p:attrName>style.visibility</p:attrName>
                                        </p:attrNameLst>
                                      </p:cBhvr>
                                      <p:to>
                                        <p:strVal val="visible"/>
                                      </p:to>
                                    </p:set>
                                    <p:animEffect transition="in" filter="strips(downRight)">
                                      <p:cBhvr>
                                        <p:cTn id="35" dur="500"/>
                                        <p:tgtEl>
                                          <p:spTgt spid="575536"/>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575544"/>
                                        </p:tgtEl>
                                        <p:attrNameLst>
                                          <p:attrName>style.visibility</p:attrName>
                                        </p:attrNameLst>
                                      </p:cBhvr>
                                      <p:to>
                                        <p:strVal val="visible"/>
                                      </p:to>
                                    </p:set>
                                    <p:animEffect transition="in" filter="strips(downRight)">
                                      <p:cBhvr>
                                        <p:cTn id="39" dur="500"/>
                                        <p:tgtEl>
                                          <p:spTgt spid="575544"/>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575538"/>
                                        </p:tgtEl>
                                        <p:attrNameLst>
                                          <p:attrName>style.visibility</p:attrName>
                                        </p:attrNameLst>
                                      </p:cBhvr>
                                      <p:to>
                                        <p:strVal val="visible"/>
                                      </p:to>
                                    </p:set>
                                    <p:animEffect transition="in" filter="strips(downRight)">
                                      <p:cBhvr>
                                        <p:cTn id="43" dur="500"/>
                                        <p:tgtEl>
                                          <p:spTgt spid="575538"/>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75545"/>
                                        </p:tgtEl>
                                        <p:attrNameLst>
                                          <p:attrName>style.visibility</p:attrName>
                                        </p:attrNameLst>
                                      </p:cBhvr>
                                      <p:to>
                                        <p:strVal val="visible"/>
                                      </p:to>
                                    </p:set>
                                    <p:animEffect transition="in" filter="strips(downRight)">
                                      <p:cBhvr>
                                        <p:cTn id="47" dur="500"/>
                                        <p:tgtEl>
                                          <p:spTgt spid="575545"/>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575540"/>
                                        </p:tgtEl>
                                        <p:attrNameLst>
                                          <p:attrName>style.visibility</p:attrName>
                                        </p:attrNameLst>
                                      </p:cBhvr>
                                      <p:to>
                                        <p:strVal val="visible"/>
                                      </p:to>
                                    </p:set>
                                    <p:animEffect transition="in" filter="strips(downRight)">
                                      <p:cBhvr>
                                        <p:cTn id="51" dur="500"/>
                                        <p:tgtEl>
                                          <p:spTgt spid="575540"/>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575546"/>
                                        </p:tgtEl>
                                        <p:attrNameLst>
                                          <p:attrName>style.visibility</p:attrName>
                                        </p:attrNameLst>
                                      </p:cBhvr>
                                      <p:to>
                                        <p:strVal val="visible"/>
                                      </p:to>
                                    </p:set>
                                    <p:animEffect transition="in" filter="strips(downRight)">
                                      <p:cBhvr>
                                        <p:cTn id="55" dur="500"/>
                                        <p:tgtEl>
                                          <p:spTgt spid="575546"/>
                                        </p:tgtEl>
                                      </p:cBhvr>
                                    </p:animEffect>
                                  </p:childTnLst>
                                </p:cTn>
                              </p:par>
                            </p:childTnLst>
                          </p:cTn>
                        </p:par>
                        <p:par>
                          <p:cTn id="56" fill="hold" nodeType="afterGroup">
                            <p:stCondLst>
                              <p:cond delay="6500"/>
                            </p:stCondLst>
                            <p:childTnLst>
                              <p:par>
                                <p:cTn id="57" presetID="18" presetClass="entr" presetSubtype="6" fill="hold" nodeType="afterEffect">
                                  <p:stCondLst>
                                    <p:cond delay="0"/>
                                  </p:stCondLst>
                                  <p:childTnLst>
                                    <p:set>
                                      <p:cBhvr>
                                        <p:cTn id="58" dur="1" fill="hold">
                                          <p:stCondLst>
                                            <p:cond delay="0"/>
                                          </p:stCondLst>
                                        </p:cTn>
                                        <p:tgtEl>
                                          <p:spTgt spid="575547"/>
                                        </p:tgtEl>
                                        <p:attrNameLst>
                                          <p:attrName>style.visibility</p:attrName>
                                        </p:attrNameLst>
                                      </p:cBhvr>
                                      <p:to>
                                        <p:strVal val="visible"/>
                                      </p:to>
                                    </p:set>
                                    <p:animEffect transition="in" filter="strips(downRight)">
                                      <p:cBhvr>
                                        <p:cTn id="59" dur="500"/>
                                        <p:tgtEl>
                                          <p:spTgt spid="575547"/>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75541"/>
                                        </p:tgtEl>
                                        <p:attrNameLst>
                                          <p:attrName>style.visibility</p:attrName>
                                        </p:attrNameLst>
                                      </p:cBhvr>
                                      <p:to>
                                        <p:strVal val="visible"/>
                                      </p:to>
                                    </p:set>
                                    <p:animEffect transition="in" filter="strips(downRight)">
                                      <p:cBhvr>
                                        <p:cTn id="63" dur="500"/>
                                        <p:tgtEl>
                                          <p:spTgt spid="575541"/>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575542"/>
                                        </p:tgtEl>
                                        <p:attrNameLst>
                                          <p:attrName>style.visibility</p:attrName>
                                        </p:attrNameLst>
                                      </p:cBhvr>
                                      <p:to>
                                        <p:strVal val="visible"/>
                                      </p:to>
                                    </p:set>
                                    <p:animEffect transition="in" filter="strips(downRight)">
                                      <p:cBhvr>
                                        <p:cTn id="67" dur="500"/>
                                        <p:tgtEl>
                                          <p:spTgt spid="575542"/>
                                        </p:tgtEl>
                                      </p:cBhvr>
                                    </p:animEffect>
                                  </p:childTnLst>
                                </p:cTn>
                              </p:par>
                            </p:childTnLst>
                          </p:cTn>
                        </p:par>
                        <p:par>
                          <p:cTn id="68" fill="hold" nodeType="afterGroup">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575543"/>
                                        </p:tgtEl>
                                        <p:attrNameLst>
                                          <p:attrName>style.visibility</p:attrName>
                                        </p:attrNameLst>
                                      </p:cBhvr>
                                      <p:to>
                                        <p:strVal val="visible"/>
                                      </p:to>
                                    </p:set>
                                    <p:animEffect transition="in" filter="strips(downRight)">
                                      <p:cBhvr>
                                        <p:cTn id="71" dur="500"/>
                                        <p:tgtEl>
                                          <p:spTgt spid="575543"/>
                                        </p:tgtEl>
                                      </p:cBhvr>
                                    </p:animEffect>
                                  </p:childTnLst>
                                </p:cTn>
                              </p:par>
                            </p:childTnLst>
                          </p:cTn>
                        </p:par>
                        <p:par>
                          <p:cTn id="72" fill="hold" nodeType="afterGroup">
                            <p:stCondLst>
                              <p:cond delay="8500"/>
                            </p:stCondLst>
                            <p:childTnLst>
                              <p:par>
                                <p:cTn id="73" presetID="18" presetClass="entr" presetSubtype="6" fill="hold" nodeType="afterEffect">
                                  <p:stCondLst>
                                    <p:cond delay="0"/>
                                  </p:stCondLst>
                                  <p:childTnLst>
                                    <p:set>
                                      <p:cBhvr>
                                        <p:cTn id="74" dur="1" fill="hold">
                                          <p:stCondLst>
                                            <p:cond delay="0"/>
                                          </p:stCondLst>
                                        </p:cTn>
                                        <p:tgtEl>
                                          <p:spTgt spid="575552"/>
                                        </p:tgtEl>
                                        <p:attrNameLst>
                                          <p:attrName>style.visibility</p:attrName>
                                        </p:attrNameLst>
                                      </p:cBhvr>
                                      <p:to>
                                        <p:strVal val="visible"/>
                                      </p:to>
                                    </p:set>
                                    <p:animEffect transition="in" filter="strips(downRight)">
                                      <p:cBhvr>
                                        <p:cTn id="75" dur="500"/>
                                        <p:tgtEl>
                                          <p:spTgt spid="57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24" grpId="0" animBg="1"/>
      <p:bldP spid="575525" grpId="0" animBg="1"/>
      <p:bldP spid="575526" grpId="0" animBg="1"/>
      <p:bldP spid="575528" grpId="0" animBg="1"/>
      <p:bldP spid="575533" grpId="0" animBg="1"/>
      <p:bldP spid="575534" grpId="0" animBg="1"/>
      <p:bldP spid="575535" grpId="0" animBg="1"/>
      <p:bldP spid="575536" grpId="0" animBg="1"/>
      <p:bldP spid="575538" grpId="0" animBg="1"/>
      <p:bldP spid="575540" grpId="0" animBg="1"/>
      <p:bldP spid="575541" grpId="0" animBg="1"/>
      <p:bldP spid="575542" grpId="0" animBg="1"/>
      <p:bldP spid="575543" grpId="0" animBg="1"/>
      <p:bldP spid="575544" grpId="0" animBg="1"/>
      <p:bldP spid="575545" grpId="0" animBg="1"/>
      <p:bldP spid="5755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İle Sağlanan İmkanlar</a:t>
            </a:r>
          </a:p>
        </p:txBody>
      </p:sp>
      <p:sp>
        <p:nvSpPr>
          <p:cNvPr id="2150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chemeClr val="accent1">
                  <a:alpha val="21001"/>
                </a:schemeClr>
              </a:gs>
            </a:gsLst>
            <a:path path="rect">
              <a:fillToRect r="100000" b="100000"/>
            </a:path>
          </a:gradFill>
          <a:ln w="76200" cap="flat" cmpd="tri" algn="ctr">
            <a:solidFill>
              <a:schemeClr val="tx1">
                <a:alpha val="70195"/>
              </a:schemeClr>
            </a:solidFill>
            <a:miter lim="800000"/>
            <a:headEnd/>
            <a:tailEnd/>
          </a:ln>
        </p:spPr>
        <p:txBody>
          <a:bodyPr anchor="ctr"/>
          <a:lstStyle/>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İthalatta Gümrük Vergisi ve KDV Muafiyeti</a:t>
            </a:r>
          </a:p>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KKDF İstisnası</a:t>
            </a:r>
          </a:p>
          <a:p>
            <a:pPr marL="269875" indent="-269875" algn="just" eaLnBrk="1" hangingPunct="1">
              <a:lnSpc>
                <a:spcPct val="110000"/>
              </a:lnSpc>
              <a:buClr>
                <a:schemeClr val="tx1"/>
              </a:buClr>
              <a:buFont typeface="Wingdings" pitchFamily="2" charset="2"/>
              <a:buChar char="v"/>
            </a:pPr>
            <a:r>
              <a:rPr lang="en-US" altLang="tr-TR" sz="2200" b="1" smtClean="0">
                <a:latin typeface="Times New Roman" pitchFamily="18" charset="0"/>
              </a:rPr>
              <a:t>V</a:t>
            </a:r>
            <a:r>
              <a:rPr lang="tr-TR" altLang="tr-TR" sz="2200" b="1" smtClean="0">
                <a:latin typeface="Times New Roman" pitchFamily="18" charset="0"/>
              </a:rPr>
              <a:t>ergi, Resim ve Harç İstisnası</a:t>
            </a:r>
          </a:p>
          <a:p>
            <a:pPr marL="269875" indent="-269875" algn="just" eaLnBrk="1" hangingPunct="1">
              <a:lnSpc>
                <a:spcPct val="110000"/>
              </a:lnSpc>
              <a:buClr>
                <a:schemeClr val="tx1"/>
              </a:buClr>
              <a:buFont typeface="Wingdings" pitchFamily="2" charset="2"/>
              <a:buChar char="v"/>
            </a:pPr>
            <a:r>
              <a:rPr lang="en-US" altLang="tr-TR" sz="2200" b="1" smtClean="0">
                <a:latin typeface="Times New Roman" pitchFamily="18" charset="0"/>
              </a:rPr>
              <a:t>T</a:t>
            </a:r>
            <a:r>
              <a:rPr lang="tr-TR" altLang="tr-TR" sz="2200" b="1" smtClean="0">
                <a:latin typeface="Times New Roman" pitchFamily="18" charset="0"/>
              </a:rPr>
              <a:t>icaret Politikası Önlemlerine Tabi Olmama</a:t>
            </a:r>
          </a:p>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TMO’dan ve T.Ş.K.’nca Tespit Edilen Şeker Fab.’dan  Alım</a:t>
            </a:r>
          </a:p>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Yurt İçi Alımlarda KDV Tecil-Terkin Uygulaması</a:t>
            </a:r>
          </a:p>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Yurt İçi Satış ve Teslimlere Müsaade Edilmesi</a:t>
            </a:r>
          </a:p>
          <a:p>
            <a:pPr marL="269875" indent="-269875" algn="just" eaLnBrk="1" hangingPunct="1">
              <a:lnSpc>
                <a:spcPct val="110000"/>
              </a:lnSpc>
              <a:buClr>
                <a:schemeClr val="tx1"/>
              </a:buClr>
              <a:buFont typeface="Wingdings" pitchFamily="2" charset="2"/>
              <a:buChar char="v"/>
            </a:pPr>
            <a:r>
              <a:rPr lang="en-US" altLang="tr-TR" sz="2200" b="1" smtClean="0">
                <a:latin typeface="Times New Roman" pitchFamily="18" charset="0"/>
              </a:rPr>
              <a:t>İ</a:t>
            </a:r>
            <a:r>
              <a:rPr lang="tr-TR" altLang="tr-TR" sz="2200" b="1" smtClean="0">
                <a:latin typeface="Times New Roman" pitchFamily="18" charset="0"/>
              </a:rPr>
              <a:t>thalat Sırasında Alınması Gereken Vergilere İlişkin Teminat İndirimi</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İle İlgili Birimler (-I-)</a:t>
            </a:r>
          </a:p>
        </p:txBody>
      </p:sp>
      <p:sp>
        <p:nvSpPr>
          <p:cNvPr id="2253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chemeClr val="accent1">
                  <a:alpha val="21001"/>
                </a:scheme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Ekonomi Bakanlığı :</a:t>
            </a:r>
          </a:p>
          <a:p>
            <a:pPr marL="630238" lvl="1" indent="-177800" algn="just" eaLnBrk="1" hangingPunct="1">
              <a:lnSpc>
                <a:spcPct val="110000"/>
              </a:lnSpc>
              <a:buClr>
                <a:schemeClr val="tx1"/>
              </a:buClr>
            </a:pPr>
            <a:r>
              <a:rPr lang="tr-TR" altLang="tr-TR" sz="2100" b="1" smtClean="0">
                <a:latin typeface="Times New Roman" pitchFamily="18" charset="0"/>
              </a:rPr>
              <a:t>Belge Düzenleme ve Revize İşlemleri,</a:t>
            </a:r>
          </a:p>
          <a:p>
            <a:pPr marL="630238" lvl="1" indent="-177800" algn="just" eaLnBrk="1" hangingPunct="1">
              <a:lnSpc>
                <a:spcPct val="110000"/>
              </a:lnSpc>
              <a:buClr>
                <a:schemeClr val="tx1"/>
              </a:buClr>
            </a:pPr>
            <a:r>
              <a:rPr lang="tr-TR" altLang="tr-TR" sz="2100" b="1" smtClean="0">
                <a:latin typeface="Times New Roman" pitchFamily="18" charset="0"/>
              </a:rPr>
              <a:t>DİR ile İlgili Düzenleme Yapma, Önlem Alma, Sorunları Çözme ve Talimat Verme,</a:t>
            </a:r>
          </a:p>
          <a:p>
            <a:pPr marL="630238" lvl="1" indent="-177800" algn="just" eaLnBrk="1" hangingPunct="1">
              <a:lnSpc>
                <a:spcPct val="110000"/>
              </a:lnSpc>
              <a:buClr>
                <a:schemeClr val="tx1"/>
              </a:buClr>
            </a:pPr>
            <a:r>
              <a:rPr lang="tr-TR" altLang="tr-TR" sz="2100" b="1" smtClean="0">
                <a:latin typeface="Times New Roman" pitchFamily="18" charset="0"/>
              </a:rPr>
              <a:t>Koordinasyonu Sağlama,</a:t>
            </a:r>
          </a:p>
          <a:p>
            <a:pPr marL="630238" lvl="1" indent="-177800" algn="just" eaLnBrk="1" hangingPunct="1">
              <a:lnSpc>
                <a:spcPct val="110000"/>
              </a:lnSpc>
              <a:buClr>
                <a:schemeClr val="tx1"/>
              </a:buClr>
            </a:pPr>
            <a:endParaRPr lang="tr-TR" altLang="tr-TR" sz="21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Gümrük ve Ticaret Bakanlığı :</a:t>
            </a:r>
          </a:p>
          <a:p>
            <a:pPr marL="630238" lvl="1" indent="-177800" algn="just" eaLnBrk="1" hangingPunct="1">
              <a:lnSpc>
                <a:spcPct val="110000"/>
              </a:lnSpc>
              <a:buClr>
                <a:schemeClr val="tx1"/>
              </a:buClr>
            </a:pPr>
            <a:r>
              <a:rPr lang="tr-TR" altLang="tr-TR" sz="2100" b="1" smtClean="0">
                <a:latin typeface="Times New Roman" pitchFamily="18" charset="0"/>
              </a:rPr>
              <a:t>DİR ile İlgili Gümrük İşlemleri</a:t>
            </a:r>
          </a:p>
          <a:p>
            <a:pPr marL="630238" lvl="1" indent="-177800" algn="just" eaLnBrk="1" hangingPunct="1">
              <a:lnSpc>
                <a:spcPct val="110000"/>
              </a:lnSpc>
              <a:buClr>
                <a:schemeClr val="tx1"/>
              </a:buClr>
            </a:pPr>
            <a:r>
              <a:rPr lang="tr-TR" altLang="tr-TR" sz="2100" b="1" smtClean="0">
                <a:latin typeface="Times New Roman" pitchFamily="18" charset="0"/>
              </a:rPr>
              <a:t>Dahilde İşleme İzni ile İlgili Uygulama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İle İlgili Birimler (-II-)</a:t>
            </a:r>
          </a:p>
        </p:txBody>
      </p:sp>
      <p:sp>
        <p:nvSpPr>
          <p:cNvPr id="23555" name="Rectangle 3"/>
          <p:cNvSpPr>
            <a:spLocks noGrp="1" noChangeArrowheads="1"/>
          </p:cNvSpPr>
          <p:nvPr>
            <p:ph type="body" idx="1"/>
          </p:nvPr>
        </p:nvSpPr>
        <p:spPr>
          <a:xfrm>
            <a:off x="487363" y="1860550"/>
            <a:ext cx="8135937" cy="4305300"/>
          </a:xfrm>
          <a:solidFill>
            <a:srgbClr val="BBE0E3">
              <a:alpha val="21176"/>
            </a:srgbClr>
          </a:solidFill>
          <a:ln w="76200" cap="flat" cmpd="tri" algn="ctr">
            <a:solidFill>
              <a:schemeClr val="tx1">
                <a:alpha val="70195"/>
              </a:schemeClr>
            </a:solidFill>
            <a:miter lim="800000"/>
            <a:headEnd/>
            <a:tailEnd/>
          </a:ln>
        </p:spPr>
        <p:txBody>
          <a:bodyPr anchor="ctr"/>
          <a:lstStyle/>
          <a:p>
            <a:pPr marL="273050" indent="-273050" eaLnBrk="1" hangingPunct="1">
              <a:lnSpc>
                <a:spcPct val="110000"/>
              </a:lnSpc>
              <a:buClr>
                <a:schemeClr val="tx1"/>
              </a:buClr>
              <a:buFont typeface="Wingdings" pitchFamily="2" charset="2"/>
              <a:buChar char="v"/>
            </a:pPr>
            <a:endParaRPr lang="tr-TR" altLang="tr-TR" sz="2100" b="1" smtClean="0">
              <a:latin typeface="Times New Roman" pitchFamily="18" charset="0"/>
            </a:endParaRPr>
          </a:p>
          <a:p>
            <a:pPr marL="273050" indent="-273050" eaLnBrk="1" hangingPunct="1">
              <a:lnSpc>
                <a:spcPct val="110000"/>
              </a:lnSpc>
              <a:buClr>
                <a:schemeClr val="tx1"/>
              </a:buClr>
              <a:buFont typeface="Wingdings" pitchFamily="2" charset="2"/>
              <a:buChar char="v"/>
            </a:pPr>
            <a:r>
              <a:rPr lang="tr-TR" altLang="tr-TR" sz="2100" b="1" smtClean="0">
                <a:latin typeface="Times New Roman" pitchFamily="18" charset="0"/>
              </a:rPr>
              <a:t>Bölge Müdürlükleri:</a:t>
            </a:r>
          </a:p>
          <a:p>
            <a:pPr marL="630238" lvl="1" indent="-177800" eaLnBrk="1" hangingPunct="1">
              <a:lnSpc>
                <a:spcPct val="110000"/>
              </a:lnSpc>
              <a:buClr>
                <a:schemeClr val="tx1"/>
              </a:buClr>
            </a:pPr>
            <a:r>
              <a:rPr lang="tr-TR" altLang="tr-TR" sz="2100" b="1" smtClean="0">
                <a:latin typeface="Times New Roman" pitchFamily="18" charset="0"/>
              </a:rPr>
              <a:t>Firma Tanımlanması, </a:t>
            </a:r>
          </a:p>
          <a:p>
            <a:pPr marL="630238" lvl="1" indent="-177800" eaLnBrk="1" hangingPunct="1">
              <a:lnSpc>
                <a:spcPct val="110000"/>
              </a:lnSpc>
              <a:buClr>
                <a:schemeClr val="tx1"/>
              </a:buClr>
            </a:pPr>
            <a:r>
              <a:rPr lang="tr-TR" altLang="tr-TR" sz="2100" b="1" smtClean="0">
                <a:latin typeface="Times New Roman" pitchFamily="18" charset="0"/>
              </a:rPr>
              <a:t>Firmaya İlişkin Bilgilerin Saklanması, </a:t>
            </a:r>
          </a:p>
          <a:p>
            <a:pPr marL="630238" lvl="1" indent="-177800" eaLnBrk="1" hangingPunct="1">
              <a:lnSpc>
                <a:spcPct val="110000"/>
              </a:lnSpc>
              <a:buClr>
                <a:schemeClr val="tx1"/>
              </a:buClr>
            </a:pPr>
            <a:r>
              <a:rPr lang="tr-TR" altLang="tr-TR" sz="2100" b="1" smtClean="0">
                <a:latin typeface="Times New Roman" pitchFamily="18" charset="0"/>
              </a:rPr>
              <a:t>Firma Bilgilerinde Yapılacak Değişiklikler,</a:t>
            </a:r>
          </a:p>
          <a:p>
            <a:pPr marL="630238" lvl="1" indent="-177800" eaLnBrk="1" hangingPunct="1">
              <a:lnSpc>
                <a:spcPct val="110000"/>
              </a:lnSpc>
              <a:buClr>
                <a:schemeClr val="tx1"/>
              </a:buClr>
            </a:pPr>
            <a:r>
              <a:rPr lang="tr-TR" altLang="tr-TR" sz="2100" b="1" smtClean="0">
                <a:latin typeface="Times New Roman" pitchFamily="18" charset="0"/>
              </a:rPr>
              <a:t>Firma Tespiti, </a:t>
            </a:r>
          </a:p>
          <a:p>
            <a:pPr marL="630238" lvl="1" indent="-177800" eaLnBrk="1" hangingPunct="1">
              <a:lnSpc>
                <a:spcPct val="110000"/>
              </a:lnSpc>
              <a:buClr>
                <a:schemeClr val="tx1"/>
              </a:buClr>
            </a:pPr>
            <a:r>
              <a:rPr lang="tr-TR" altLang="tr-TR" sz="2100" b="1" smtClean="0">
                <a:latin typeface="Times New Roman" pitchFamily="18" charset="0"/>
              </a:rPr>
              <a:t>Elektronik Ortamda Düzenlenen Belgenin Kağıt Ortamında Basılması, </a:t>
            </a:r>
          </a:p>
          <a:p>
            <a:pPr marL="630238" lvl="1" indent="-177800" eaLnBrk="1" hangingPunct="1">
              <a:lnSpc>
                <a:spcPct val="110000"/>
              </a:lnSpc>
              <a:buClr>
                <a:schemeClr val="tx1"/>
              </a:buClr>
            </a:pPr>
            <a:r>
              <a:rPr lang="tr-TR" altLang="tr-TR" sz="2100" b="1" smtClean="0">
                <a:latin typeface="Times New Roman" pitchFamily="18" charset="0"/>
              </a:rPr>
              <a:t>Aracı İhracatçı ve Temsilci Aracılığıyla Yapılacak İşlemler İçin İzin Verilmesi ve Bu Kapsamda Aracı İhracatçı Tanımlanması ile Temsilci Aracılığıyla Yapılacak İthalat İşlemlerinde Temsilcinin Tanımlanması,</a:t>
            </a:r>
          </a:p>
          <a:p>
            <a:pPr marL="630238" lvl="1" indent="-177800" eaLnBrk="1" hangingPunct="1">
              <a:lnSpc>
                <a:spcPct val="110000"/>
              </a:lnSpc>
              <a:buClr>
                <a:schemeClr val="tx1"/>
              </a:buClr>
            </a:pPr>
            <a:endParaRPr lang="tr-TR" altLang="tr-TR" sz="21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İle İlgili Birimler (-III-)</a:t>
            </a:r>
          </a:p>
        </p:txBody>
      </p:sp>
      <p:sp>
        <p:nvSpPr>
          <p:cNvPr id="24579" name="Rectangle 3"/>
          <p:cNvSpPr>
            <a:spLocks noGrp="1" noChangeArrowheads="1"/>
          </p:cNvSpPr>
          <p:nvPr>
            <p:ph type="body" idx="1"/>
          </p:nvPr>
        </p:nvSpPr>
        <p:spPr>
          <a:xfrm>
            <a:off x="487363" y="1860550"/>
            <a:ext cx="8135937" cy="4305300"/>
          </a:xfrm>
          <a:solidFill>
            <a:srgbClr val="BBE0E3">
              <a:alpha val="21176"/>
            </a:srgbClr>
          </a:solidFill>
          <a:ln w="76200" cap="flat" cmpd="tri" algn="ctr">
            <a:solidFill>
              <a:schemeClr val="tx1">
                <a:alpha val="70195"/>
              </a:schemeClr>
            </a:solidFill>
            <a:miter lim="800000"/>
            <a:headEnd/>
            <a:tailEnd/>
          </a:ln>
        </p:spPr>
        <p:txBody>
          <a:bodyPr anchor="ctr"/>
          <a:lstStyle/>
          <a:p>
            <a:pPr marL="273050" indent="-273050" eaLnBrk="1" hangingPunct="1">
              <a:lnSpc>
                <a:spcPct val="110000"/>
              </a:lnSpc>
              <a:buClr>
                <a:schemeClr val="tx1"/>
              </a:buClr>
              <a:buFont typeface="Wingdings" pitchFamily="2" charset="2"/>
              <a:buChar char="v"/>
            </a:pPr>
            <a:endParaRPr lang="tr-TR" altLang="tr-TR" sz="2100" b="1" smtClean="0">
              <a:latin typeface="Times New Roman" pitchFamily="18" charset="0"/>
            </a:endParaRPr>
          </a:p>
          <a:p>
            <a:pPr marL="273050" indent="-273050" eaLnBrk="1" hangingPunct="1">
              <a:lnSpc>
                <a:spcPct val="110000"/>
              </a:lnSpc>
              <a:buClr>
                <a:schemeClr val="tx1"/>
              </a:buClr>
              <a:buFont typeface="Wingdings" pitchFamily="2" charset="2"/>
              <a:buChar char="v"/>
            </a:pPr>
            <a:r>
              <a:rPr lang="tr-TR" altLang="tr-TR" sz="2100" b="1" smtClean="0">
                <a:latin typeface="Times New Roman" pitchFamily="18" charset="0"/>
              </a:rPr>
              <a:t>Bölge Müdürlükleri:</a:t>
            </a:r>
          </a:p>
          <a:p>
            <a:pPr marL="630238" lvl="1" indent="-177800" eaLnBrk="1" hangingPunct="1">
              <a:lnSpc>
                <a:spcPct val="110000"/>
              </a:lnSpc>
              <a:buClr>
                <a:schemeClr val="tx1"/>
              </a:buClr>
            </a:pPr>
            <a:r>
              <a:rPr lang="tr-TR" altLang="tr-TR" sz="2100" b="1" smtClean="0">
                <a:latin typeface="Times New Roman" pitchFamily="18" charset="0"/>
              </a:rPr>
              <a:t>Yurt İçi Alımlara İlişkin Kısmi Teminat İadeleri, </a:t>
            </a:r>
          </a:p>
          <a:p>
            <a:pPr marL="630238" lvl="1" indent="-177800" eaLnBrk="1" hangingPunct="1">
              <a:lnSpc>
                <a:spcPct val="110000"/>
              </a:lnSpc>
              <a:buClr>
                <a:schemeClr val="tx1"/>
              </a:buClr>
            </a:pPr>
            <a:r>
              <a:rPr lang="tr-TR" altLang="tr-TR" sz="2100" b="1" smtClean="0">
                <a:latin typeface="Times New Roman" pitchFamily="18" charset="0"/>
              </a:rPr>
              <a:t>Kapatma Başvurusu Yapılmasına Bir Ay Kalan Belgeler İçin Firmaları Uyarma,</a:t>
            </a:r>
          </a:p>
          <a:p>
            <a:pPr marL="630238" lvl="1" indent="-177800" eaLnBrk="1" hangingPunct="1">
              <a:lnSpc>
                <a:spcPct val="110000"/>
              </a:lnSpc>
              <a:buClr>
                <a:schemeClr val="tx1"/>
              </a:buClr>
            </a:pPr>
            <a:r>
              <a:rPr lang="tr-TR" altLang="tr-TR" sz="2100" b="1" smtClean="0">
                <a:latin typeface="Times New Roman" pitchFamily="18" charset="0"/>
              </a:rPr>
              <a:t>Kapatma İşlemleri, </a:t>
            </a:r>
          </a:p>
          <a:p>
            <a:pPr marL="630238" lvl="1" indent="-177800" eaLnBrk="1" hangingPunct="1">
              <a:lnSpc>
                <a:spcPct val="110000"/>
              </a:lnSpc>
              <a:buClr>
                <a:schemeClr val="tx1"/>
              </a:buClr>
            </a:pPr>
            <a:r>
              <a:rPr lang="tr-TR" altLang="tr-TR" sz="2100" b="1" smtClean="0">
                <a:latin typeface="Times New Roman" pitchFamily="18" charset="0"/>
              </a:rPr>
              <a:t>Kapatılan Belgenin Yeniden Değerlendirmeye Alınması,</a:t>
            </a:r>
          </a:p>
          <a:p>
            <a:pPr marL="630238" lvl="1" indent="-177800" eaLnBrk="1" hangingPunct="1">
              <a:lnSpc>
                <a:spcPct val="110000"/>
              </a:lnSpc>
              <a:buClr>
                <a:schemeClr val="tx1"/>
              </a:buClr>
            </a:pPr>
            <a:r>
              <a:rPr lang="tr-TR" altLang="tr-TR" sz="2100" b="1" smtClean="0">
                <a:latin typeface="Times New Roman" pitchFamily="18" charset="0"/>
              </a:rPr>
              <a:t>Resen Kapatma, </a:t>
            </a:r>
          </a:p>
          <a:p>
            <a:pPr marL="630238" lvl="1" indent="-177800" eaLnBrk="1" hangingPunct="1">
              <a:lnSpc>
                <a:spcPct val="110000"/>
              </a:lnSpc>
              <a:buClr>
                <a:schemeClr val="tx1"/>
              </a:buClr>
            </a:pPr>
            <a:r>
              <a:rPr lang="tr-TR" altLang="tr-TR" sz="2100" b="1" smtClean="0">
                <a:latin typeface="Times New Roman" pitchFamily="18" charset="0"/>
              </a:rPr>
              <a:t>Resen Kapatılan Bir Belgenin Yeniden Açılması</a:t>
            </a:r>
          </a:p>
          <a:p>
            <a:pPr marL="630238" lvl="1" indent="-177800" eaLnBrk="1" hangingPunct="1">
              <a:lnSpc>
                <a:spcPct val="110000"/>
              </a:lnSpc>
              <a:buClr>
                <a:schemeClr val="tx1"/>
              </a:buClr>
            </a:pPr>
            <a:r>
              <a:rPr lang="tr-TR" altLang="tr-TR" sz="2100" b="1" smtClean="0">
                <a:latin typeface="Times New Roman" pitchFamily="18" charset="0"/>
              </a:rPr>
              <a:t>İhracat:2006/12 Sayılı Tebliğ Çerçevesinde T.C. Şeker Kurumu’ndan Yurt İçi Alım Yapılabilmesine İzin Verilmesine İlişkin İşlemler</a:t>
            </a:r>
          </a:p>
          <a:p>
            <a:pPr marL="630238" lvl="1" indent="-177800" eaLnBrk="1" hangingPunct="1">
              <a:lnSpc>
                <a:spcPct val="110000"/>
              </a:lnSpc>
              <a:buClr>
                <a:schemeClr val="tx1"/>
              </a:buClr>
            </a:pPr>
            <a:endParaRPr lang="tr-TR" altLang="tr-TR" sz="21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11188" y="1412875"/>
            <a:ext cx="8135937" cy="4664075"/>
          </a:xfrm>
          <a:solidFill>
            <a:srgbClr val="CCFFFF">
              <a:alpha val="21176"/>
            </a:srgbClr>
          </a:solidFill>
          <a:ln w="76200" cap="flat" cmpd="tri" algn="ctr">
            <a:solidFill>
              <a:schemeClr val="tx1">
                <a:alpha val="70195"/>
              </a:schemeClr>
            </a:solidFill>
            <a:miter lim="800000"/>
            <a:headEnd/>
            <a:tailEnd/>
          </a:ln>
        </p:spPr>
        <p:txBody>
          <a:bodyPr anchor="ctr"/>
          <a:lstStyle/>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Dahilde İşleme Rejimi (DİR) Nedir?</a:t>
            </a:r>
          </a:p>
          <a:p>
            <a:pPr eaLnBrk="1" hangingPunct="1">
              <a:buClr>
                <a:schemeClr val="tx2"/>
              </a:buClr>
              <a:buFont typeface="Wingdings" pitchFamily="2" charset="2"/>
              <a:buNone/>
            </a:pPr>
            <a:endParaRPr lang="tr-TR" altLang="tr-TR" sz="2500" b="1" smtClean="0">
              <a:solidFill>
                <a:schemeClr val="tx2"/>
              </a:solidFill>
              <a:latin typeface="Times New Roman" pitchFamily="18" charset="0"/>
            </a:endParaRPr>
          </a:p>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DİR Değerlendirme Kurulu</a:t>
            </a:r>
          </a:p>
          <a:p>
            <a:pPr eaLnBrk="1" hangingPunct="1">
              <a:buClr>
                <a:schemeClr val="tx2"/>
              </a:buClr>
              <a:buFont typeface="Wingdings" pitchFamily="2" charset="2"/>
              <a:buChar char="v"/>
            </a:pPr>
            <a:endParaRPr lang="tr-TR" altLang="tr-TR" sz="2500" b="1" smtClean="0">
              <a:solidFill>
                <a:schemeClr val="tx2"/>
              </a:solidFill>
              <a:latin typeface="Times New Roman" pitchFamily="18" charset="0"/>
            </a:endParaRPr>
          </a:p>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Araçlar (DİİB, Dİİ )</a:t>
            </a:r>
          </a:p>
          <a:p>
            <a:pPr eaLnBrk="1" hangingPunct="1">
              <a:buClr>
                <a:schemeClr val="tx2"/>
              </a:buClr>
              <a:buFont typeface="Wingdings" pitchFamily="2" charset="2"/>
              <a:buChar char="v"/>
            </a:pPr>
            <a:endParaRPr lang="tr-TR" altLang="tr-TR" sz="2500" b="1" smtClean="0">
              <a:solidFill>
                <a:schemeClr val="tx2"/>
              </a:solidFill>
              <a:latin typeface="Times New Roman" pitchFamily="18" charset="0"/>
            </a:endParaRPr>
          </a:p>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Teşvik Unsurları</a:t>
            </a:r>
          </a:p>
          <a:p>
            <a:pPr lvl="1" eaLnBrk="1" hangingPunct="1">
              <a:buClr>
                <a:schemeClr val="tx2"/>
              </a:buClr>
              <a:buSzPct val="50000"/>
            </a:pPr>
            <a:r>
              <a:rPr lang="tr-TR" altLang="tr-TR" sz="2500" b="1" smtClean="0">
                <a:solidFill>
                  <a:schemeClr val="tx2"/>
                </a:solidFill>
                <a:latin typeface="Times New Roman" pitchFamily="18" charset="0"/>
              </a:rPr>
              <a:t>İthalat </a:t>
            </a:r>
            <a:r>
              <a:rPr lang="tr-TR" altLang="tr-TR" sz="2500" b="1" smtClean="0">
                <a:solidFill>
                  <a:schemeClr val="tx2"/>
                </a:solidFill>
                <a:latin typeface="Times New Roman" pitchFamily="18" charset="0"/>
                <a:sym typeface="Wingdings" pitchFamily="2" charset="2"/>
              </a:rPr>
              <a:t> </a:t>
            </a:r>
            <a:r>
              <a:rPr lang="tr-TR" altLang="tr-TR" sz="2500" b="1" smtClean="0">
                <a:solidFill>
                  <a:schemeClr val="tx2"/>
                </a:solidFill>
                <a:latin typeface="Times New Roman" pitchFamily="18" charset="0"/>
              </a:rPr>
              <a:t>İhracat</a:t>
            </a:r>
          </a:p>
          <a:p>
            <a:pPr lvl="1" eaLnBrk="1" hangingPunct="1">
              <a:buClr>
                <a:schemeClr val="tx2"/>
              </a:buClr>
              <a:buSzPct val="50000"/>
            </a:pPr>
            <a:r>
              <a:rPr lang="tr-TR" altLang="tr-TR" sz="2500" b="1" smtClean="0">
                <a:solidFill>
                  <a:schemeClr val="tx2"/>
                </a:solidFill>
                <a:latin typeface="Times New Roman" pitchFamily="18" charset="0"/>
              </a:rPr>
              <a:t>Yurt İçi Alım </a:t>
            </a:r>
            <a:r>
              <a:rPr lang="tr-TR" altLang="tr-TR" sz="2500" b="1" smtClean="0">
                <a:solidFill>
                  <a:schemeClr val="tx2"/>
                </a:solidFill>
                <a:latin typeface="Times New Roman" pitchFamily="18" charset="0"/>
                <a:sym typeface="Wingdings" pitchFamily="2" charset="2"/>
              </a:rPr>
              <a:t> </a:t>
            </a:r>
            <a:r>
              <a:rPr lang="tr-TR" altLang="tr-TR" sz="2500" b="1" smtClean="0">
                <a:solidFill>
                  <a:schemeClr val="tx2"/>
                </a:solidFill>
                <a:latin typeface="Times New Roman" pitchFamily="18" charset="0"/>
              </a:rPr>
              <a:t>İhracat</a:t>
            </a:r>
          </a:p>
          <a:p>
            <a:pPr lvl="1" eaLnBrk="1" hangingPunct="1">
              <a:buClr>
                <a:schemeClr val="tx2"/>
              </a:buClr>
              <a:buSzPct val="50000"/>
            </a:pPr>
            <a:r>
              <a:rPr lang="tr-TR" altLang="tr-TR" sz="2500" b="1" smtClean="0">
                <a:solidFill>
                  <a:schemeClr val="tx2"/>
                </a:solidFill>
                <a:latin typeface="Times New Roman" pitchFamily="18" charset="0"/>
              </a:rPr>
              <a:t>İthalat </a:t>
            </a:r>
            <a:r>
              <a:rPr lang="tr-TR" altLang="tr-TR" sz="2500" b="1" smtClean="0">
                <a:solidFill>
                  <a:schemeClr val="tx2"/>
                </a:solidFill>
                <a:latin typeface="Times New Roman" pitchFamily="18" charset="0"/>
                <a:sym typeface="Wingdings" pitchFamily="2" charset="2"/>
              </a:rPr>
              <a:t> </a:t>
            </a:r>
            <a:r>
              <a:rPr lang="tr-TR" altLang="tr-TR" sz="2500" b="1" smtClean="0">
                <a:solidFill>
                  <a:schemeClr val="tx2"/>
                </a:solidFill>
                <a:latin typeface="Times New Roman" pitchFamily="18" charset="0"/>
              </a:rPr>
              <a:t>Yurt İçi Satış ve Teslimler</a:t>
            </a:r>
          </a:p>
        </p:txBody>
      </p:sp>
      <p:sp>
        <p:nvSpPr>
          <p:cNvPr id="6147" name="Rectangle 5"/>
          <p:cNvSpPr>
            <a:spLocks noGrp="1" noChangeArrowheads="1"/>
          </p:cNvSpPr>
          <p:nvPr>
            <p:ph type="title"/>
          </p:nvPr>
        </p:nvSpPr>
        <p:spPr>
          <a:xfrm>
            <a:off x="493713" y="487363"/>
            <a:ext cx="8137525" cy="596900"/>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Dahilde İşleme Rejimi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İle İlgili Birimler (-IV-)</a:t>
            </a:r>
          </a:p>
        </p:txBody>
      </p:sp>
      <p:sp>
        <p:nvSpPr>
          <p:cNvPr id="25603" name="Rectangle 3"/>
          <p:cNvSpPr>
            <a:spLocks noGrp="1" noChangeArrowheads="1"/>
          </p:cNvSpPr>
          <p:nvPr>
            <p:ph type="body" idx="1"/>
          </p:nvPr>
        </p:nvSpPr>
        <p:spPr>
          <a:xfrm>
            <a:off x="487363" y="1860550"/>
            <a:ext cx="8135937" cy="4305300"/>
          </a:xfrm>
          <a:solidFill>
            <a:srgbClr val="BBE0E3">
              <a:alpha val="21176"/>
            </a:srgbClr>
          </a:solidFill>
          <a:ln w="76200" cap="flat" cmpd="tri" algn="ctr">
            <a:solidFill>
              <a:schemeClr val="tx1">
                <a:alpha val="70195"/>
              </a:schemeClr>
            </a:solidFill>
            <a:miter lim="800000"/>
            <a:headEnd/>
            <a:tailEnd/>
          </a:ln>
        </p:spPr>
        <p:txBody>
          <a:bodyPr anchor="ctr"/>
          <a:lstStyle/>
          <a:p>
            <a:pPr marL="273050" indent="-273050" eaLnBrk="1" hangingPunct="1">
              <a:lnSpc>
                <a:spcPct val="110000"/>
              </a:lnSpc>
              <a:buClr>
                <a:schemeClr val="tx1"/>
              </a:buClr>
              <a:buFont typeface="Wingdings" pitchFamily="2" charset="2"/>
              <a:buChar char="v"/>
            </a:pPr>
            <a:r>
              <a:rPr lang="tr-TR" altLang="tr-TR" sz="2200" b="1" smtClean="0">
                <a:latin typeface="Times New Roman" pitchFamily="18" charset="0"/>
              </a:rPr>
              <a:t>Diğer Kurumlar :</a:t>
            </a:r>
          </a:p>
          <a:p>
            <a:pPr marL="630238" lvl="1" indent="-177800" eaLnBrk="1" hangingPunct="1">
              <a:lnSpc>
                <a:spcPct val="110000"/>
              </a:lnSpc>
              <a:buClr>
                <a:schemeClr val="tx1"/>
              </a:buClr>
            </a:pPr>
            <a:r>
              <a:rPr lang="tr-TR" altLang="tr-TR" sz="2100" b="1" smtClean="0">
                <a:latin typeface="Times New Roman" pitchFamily="18" charset="0"/>
              </a:rPr>
              <a:t>Maliye Bakanlığı,</a:t>
            </a:r>
          </a:p>
          <a:p>
            <a:pPr marL="630238" lvl="1" indent="-177800" eaLnBrk="1" hangingPunct="1">
              <a:lnSpc>
                <a:spcPct val="110000"/>
              </a:lnSpc>
              <a:buClr>
                <a:schemeClr val="tx1"/>
              </a:buClr>
            </a:pPr>
            <a:r>
              <a:rPr lang="tr-TR" altLang="tr-TR" sz="2100" b="1" smtClean="0">
                <a:latin typeface="Times New Roman" pitchFamily="18" charset="0"/>
              </a:rPr>
              <a:t>Toprak Mahsulleri Ofisi (T.M.O.)</a:t>
            </a:r>
          </a:p>
          <a:p>
            <a:pPr marL="630238" lvl="1" indent="-177800" eaLnBrk="1" hangingPunct="1">
              <a:lnSpc>
                <a:spcPct val="110000"/>
              </a:lnSpc>
              <a:buClr>
                <a:schemeClr val="tx1"/>
              </a:buClr>
            </a:pPr>
            <a:r>
              <a:rPr lang="tr-TR" altLang="tr-TR" sz="2100" b="1" smtClean="0">
                <a:latin typeface="Times New Roman" pitchFamily="18" charset="0"/>
              </a:rPr>
              <a:t>Türkiye Şeker Kurumu ve İlgili Fabrikaları</a:t>
            </a:r>
          </a:p>
          <a:p>
            <a:pPr marL="630238" lvl="1" indent="-177800" eaLnBrk="1" hangingPunct="1">
              <a:lnSpc>
                <a:spcPct val="110000"/>
              </a:lnSpc>
              <a:buClr>
                <a:schemeClr val="tx1"/>
              </a:buClr>
            </a:pPr>
            <a:r>
              <a:rPr lang="tr-TR" altLang="tr-TR" sz="2100" b="1" smtClean="0">
                <a:latin typeface="Times New Roman" pitchFamily="18" charset="0"/>
              </a:rPr>
              <a:t>vb.</a:t>
            </a:r>
          </a:p>
          <a:p>
            <a:pPr marL="630238" lvl="1" indent="-177800" eaLnBrk="1" hangingPunct="1">
              <a:lnSpc>
                <a:spcPct val="110000"/>
              </a:lnSpc>
              <a:buClr>
                <a:schemeClr val="tx1"/>
              </a:buClr>
            </a:pPr>
            <a:endParaRPr lang="tr-TR" altLang="tr-TR" sz="21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68313" y="1700213"/>
            <a:ext cx="8135937" cy="4305300"/>
          </a:xfrm>
          <a:gradFill rotWithShape="1">
            <a:gsLst>
              <a:gs pos="0">
                <a:srgbClr val="BBE0E3"/>
              </a:gs>
              <a:gs pos="100000">
                <a:schemeClr val="bg1"/>
              </a:gs>
            </a:gsLst>
            <a:lin ang="5400000" scaled="1"/>
          </a:gradFill>
          <a:ln w="76200" cap="flat" cmpd="tri" algn="ctr">
            <a:solidFill>
              <a:schemeClr val="tx1">
                <a:alpha val="70195"/>
              </a:schemeClr>
            </a:solidFill>
            <a:miter lim="800000"/>
            <a:headEnd/>
            <a:tailEnd/>
          </a:ln>
        </p:spPr>
        <p:txBody>
          <a:bodyPr anchor="ctr"/>
          <a:lstStyle/>
          <a:p>
            <a:pPr marL="269875" indent="-269875" algn="just" eaLnBrk="1" hangingPunct="1">
              <a:spcBef>
                <a:spcPct val="50000"/>
              </a:spcBef>
              <a:buClr>
                <a:schemeClr val="tx1"/>
              </a:buClr>
              <a:buFont typeface="Wingdings" pitchFamily="2" charset="2"/>
              <a:buChar char="v"/>
            </a:pPr>
            <a:r>
              <a:rPr lang="tr-TR" altLang="tr-TR" sz="2400" b="1" smtClean="0"/>
              <a:t>DİR Değerlendirme Kurulu Oluşturulmasına İlişkin 2010/46 Sayılı Bakanlar Kurulu Kararı 29/06/2010 Tarih ve 27626 Sayılı Resmi Gazete’de, </a:t>
            </a:r>
          </a:p>
          <a:p>
            <a:pPr marL="269875" indent="-269875" algn="just" eaLnBrk="1" hangingPunct="1">
              <a:spcBef>
                <a:spcPct val="50000"/>
              </a:spcBef>
              <a:buClr>
                <a:schemeClr val="tx1"/>
              </a:buClr>
              <a:buFont typeface="Wingdings" pitchFamily="2" charset="2"/>
              <a:buChar char="v"/>
            </a:pPr>
            <a:r>
              <a:rPr lang="tr-TR" altLang="tr-TR" sz="2400" b="1" smtClean="0"/>
              <a:t>Kurulun Çalışma Usul ve Esaslarına İlişkin Tebliğ 7/7/2010 Tarih ve 27634 Sayılı Resmi Gazete’de Yayımlanarak Yürürlüğe Girmiş Bulunmaktadır.</a:t>
            </a:r>
          </a:p>
        </p:txBody>
      </p:sp>
      <p:sp>
        <p:nvSpPr>
          <p:cNvPr id="26627" name="Rectangle 3"/>
          <p:cNvSpPr>
            <a:spLocks noGrp="1" noChangeArrowheads="1"/>
          </p:cNvSpPr>
          <p:nvPr>
            <p:ph type="title"/>
          </p:nvPr>
        </p:nvSpPr>
        <p:spPr>
          <a:xfrm>
            <a:off x="468313" y="295275"/>
            <a:ext cx="8137525" cy="1262063"/>
          </a:xfrm>
          <a:solidFill>
            <a:srgbClr val="00CCFF"/>
          </a:solidFill>
          <a:ln w="76200" cap="flat" cmpd="tri" algn="ctr">
            <a:solidFill>
              <a:schemeClr val="tx1">
                <a:alpha val="70195"/>
              </a:schemeClr>
            </a:solidFill>
            <a:miter lim="800000"/>
            <a:headEnd/>
            <a:tailEnd/>
          </a:ln>
        </p:spPr>
        <p:txBody>
          <a:bodyPr/>
          <a:lstStyle/>
          <a:p>
            <a:pPr eaLnBrk="1" hangingPunct="1"/>
            <a:r>
              <a:rPr lang="tr-TR" altLang="tr-TR" sz="4000" b="1" smtClean="0">
                <a:latin typeface="Tahoma" pitchFamily="34" charset="0"/>
              </a:rPr>
              <a:t>Dahilde İşleme Rejimi Değerlendirme Kurulu (I)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1628775"/>
            <a:ext cx="8135937" cy="4321175"/>
          </a:xfrm>
          <a:gradFill rotWithShape="1">
            <a:gsLst>
              <a:gs pos="0">
                <a:srgbClr val="BBE0E3"/>
              </a:gs>
              <a:gs pos="100000">
                <a:schemeClr val="bg1"/>
              </a:gs>
            </a:gsLst>
            <a:lin ang="5400000" scaled="1"/>
          </a:gradFill>
          <a:ln w="76200" cap="flat" cmpd="tri" algn="ctr">
            <a:solidFill>
              <a:schemeClr val="tx1">
                <a:alpha val="70195"/>
              </a:schemeClr>
            </a:solidFill>
            <a:miter lim="800000"/>
            <a:headEnd/>
            <a:tailEnd/>
          </a:ln>
        </p:spPr>
        <p:txBody>
          <a:bodyPr anchor="ctr"/>
          <a:lstStyle/>
          <a:p>
            <a:pPr marL="0" indent="0" algn="just" eaLnBrk="1" hangingPunct="1">
              <a:lnSpc>
                <a:spcPct val="80000"/>
              </a:lnSpc>
              <a:spcBef>
                <a:spcPct val="50000"/>
              </a:spcBef>
              <a:buClr>
                <a:schemeClr val="tx1"/>
              </a:buClr>
              <a:buFont typeface="Wingdings" pitchFamily="2" charset="2"/>
              <a:buNone/>
            </a:pPr>
            <a:r>
              <a:rPr lang="tr-TR" altLang="tr-TR" sz="1600" b="1" smtClean="0"/>
              <a:t>Kurul; </a:t>
            </a:r>
          </a:p>
          <a:p>
            <a:pPr marL="446088" lvl="1" indent="-266700" algn="just" eaLnBrk="1" hangingPunct="1">
              <a:lnSpc>
                <a:spcPct val="80000"/>
              </a:lnSpc>
              <a:spcBef>
                <a:spcPct val="50000"/>
              </a:spcBef>
              <a:buSzPct val="60000"/>
              <a:buFont typeface="Wingdings" pitchFamily="2" charset="2"/>
              <a:buChar char="v"/>
            </a:pPr>
            <a:r>
              <a:rPr lang="tr-TR" altLang="tr-TR" sz="1600" b="1" smtClean="0"/>
              <a:t>Ekonomi Bakanlığı İhracat Genel Müdürlüğü’nün Bağlı Bulunduğu Müsteşar Yardımcısının Başkanlığında,</a:t>
            </a:r>
          </a:p>
          <a:p>
            <a:pPr marL="446088" lvl="1" indent="-266700" algn="just" eaLnBrk="1" hangingPunct="1">
              <a:lnSpc>
                <a:spcPct val="80000"/>
              </a:lnSpc>
              <a:spcBef>
                <a:spcPct val="50000"/>
              </a:spcBef>
              <a:buSzPct val="60000"/>
              <a:buFont typeface="Wingdings" pitchFamily="2" charset="2"/>
              <a:buChar char="v"/>
            </a:pPr>
            <a:r>
              <a:rPr lang="tr-TR" altLang="tr-TR" sz="1600" b="1" smtClean="0"/>
              <a:t>Gıda, Tarım ve Hayvancılık Bakanlığı,</a:t>
            </a:r>
          </a:p>
          <a:p>
            <a:pPr marL="446088" lvl="1" indent="-266700" algn="just" eaLnBrk="1" hangingPunct="1">
              <a:lnSpc>
                <a:spcPct val="80000"/>
              </a:lnSpc>
              <a:spcBef>
                <a:spcPct val="50000"/>
              </a:spcBef>
              <a:buSzPct val="60000"/>
              <a:buFont typeface="Wingdings" pitchFamily="2" charset="2"/>
              <a:buChar char="v"/>
            </a:pPr>
            <a:r>
              <a:rPr lang="tr-TR" altLang="tr-TR" sz="1600" b="1" smtClean="0"/>
              <a:t>Bilim, Sanayi ve Teknoloji Bakanlığı,</a:t>
            </a:r>
          </a:p>
          <a:p>
            <a:pPr marL="446088" lvl="1" indent="-266700" algn="just" eaLnBrk="1" hangingPunct="1">
              <a:lnSpc>
                <a:spcPct val="80000"/>
              </a:lnSpc>
              <a:spcBef>
                <a:spcPct val="50000"/>
              </a:spcBef>
              <a:buSzPct val="60000"/>
              <a:buFont typeface="Wingdings" pitchFamily="2" charset="2"/>
              <a:buChar char="v"/>
            </a:pPr>
            <a:r>
              <a:rPr lang="tr-TR" altLang="tr-TR" sz="1600" b="1" smtClean="0"/>
              <a:t>Kalkınma Bakanlığı,</a:t>
            </a:r>
          </a:p>
          <a:p>
            <a:pPr marL="446088" lvl="1" indent="-266700" algn="just" eaLnBrk="1" hangingPunct="1">
              <a:lnSpc>
                <a:spcPct val="80000"/>
              </a:lnSpc>
              <a:spcBef>
                <a:spcPct val="50000"/>
              </a:spcBef>
              <a:buSzPct val="60000"/>
              <a:buFont typeface="Wingdings" pitchFamily="2" charset="2"/>
              <a:buChar char="v"/>
            </a:pPr>
            <a:r>
              <a:rPr lang="tr-TR" altLang="tr-TR" sz="1600" b="1" smtClean="0"/>
              <a:t>Gümrük ve Ticaret Bakanlığı’ndan Genel Müdür Seviyesinde Birer Temsilci,</a:t>
            </a:r>
          </a:p>
          <a:p>
            <a:pPr marL="446088" lvl="1" indent="-266700" algn="just" eaLnBrk="1" hangingPunct="1">
              <a:lnSpc>
                <a:spcPct val="80000"/>
              </a:lnSpc>
              <a:spcBef>
                <a:spcPct val="50000"/>
              </a:spcBef>
              <a:buSzPct val="60000"/>
              <a:buFont typeface="Wingdings" pitchFamily="2" charset="2"/>
              <a:buChar char="v"/>
            </a:pPr>
            <a:r>
              <a:rPr lang="tr-TR" altLang="tr-TR" sz="1600" b="1" smtClean="0"/>
              <a:t>Ekonomi Bakanlığı İhracat, İthalat, Teşvik Uygulama ve Yabancı Sermaye Genel Müdürleri,</a:t>
            </a:r>
          </a:p>
          <a:p>
            <a:pPr marL="446088" lvl="1" indent="-266700" algn="just" eaLnBrk="1" hangingPunct="1">
              <a:lnSpc>
                <a:spcPct val="80000"/>
              </a:lnSpc>
              <a:spcBef>
                <a:spcPct val="50000"/>
              </a:spcBef>
              <a:buSzPct val="60000"/>
              <a:buFont typeface="Wingdings" pitchFamily="2" charset="2"/>
              <a:buChar char="v"/>
            </a:pPr>
            <a:r>
              <a:rPr lang="tr-TR" altLang="tr-TR" sz="1600" b="1" smtClean="0"/>
              <a:t>Gelir İdaresi Başkanlığı’ndan Bir Başkan Yardımcısı,</a:t>
            </a:r>
          </a:p>
          <a:p>
            <a:pPr marL="446088" lvl="1" indent="-266700" algn="just" eaLnBrk="1" hangingPunct="1">
              <a:lnSpc>
                <a:spcPct val="80000"/>
              </a:lnSpc>
              <a:spcBef>
                <a:spcPct val="50000"/>
              </a:spcBef>
              <a:buSzPct val="60000"/>
              <a:buFont typeface="Wingdings" pitchFamily="2" charset="2"/>
              <a:buChar char="v"/>
            </a:pPr>
            <a:r>
              <a:rPr lang="tr-TR" altLang="tr-TR" sz="1600" b="1" smtClean="0"/>
              <a:t>Türkiye Odalar ve Borsalar Birliği’nden Bir Başkan Yardımcısı</a:t>
            </a:r>
          </a:p>
          <a:p>
            <a:pPr marL="446088" lvl="1" indent="-266700" algn="just" eaLnBrk="1" hangingPunct="1">
              <a:lnSpc>
                <a:spcPct val="80000"/>
              </a:lnSpc>
              <a:spcBef>
                <a:spcPct val="50000"/>
              </a:spcBef>
              <a:buSzPct val="60000"/>
              <a:buFont typeface="Wingdings" pitchFamily="2" charset="2"/>
              <a:buChar char="v"/>
            </a:pPr>
            <a:r>
              <a:rPr lang="tr-TR" altLang="tr-TR" sz="1600" b="1" smtClean="0"/>
              <a:t>Türkiye İhracatçılar Meclisi’nden Bir Başkan Vekilinden Teşekkül Etmektedir.</a:t>
            </a:r>
          </a:p>
        </p:txBody>
      </p:sp>
      <p:sp>
        <p:nvSpPr>
          <p:cNvPr id="27651" name="Rectangle 3"/>
          <p:cNvSpPr>
            <a:spLocks noGrp="1" noChangeArrowheads="1"/>
          </p:cNvSpPr>
          <p:nvPr>
            <p:ph type="title"/>
          </p:nvPr>
        </p:nvSpPr>
        <p:spPr>
          <a:xfrm>
            <a:off x="468313" y="188913"/>
            <a:ext cx="8137525" cy="1223962"/>
          </a:xfrm>
          <a:solidFill>
            <a:srgbClr val="00CCFF"/>
          </a:solidFill>
          <a:ln w="76200" cap="flat" cmpd="tri" algn="ctr">
            <a:solidFill>
              <a:schemeClr val="tx1">
                <a:alpha val="70195"/>
              </a:schemeClr>
            </a:solidFill>
            <a:miter lim="800000"/>
            <a:headEnd/>
            <a:tailEnd/>
          </a:ln>
        </p:spPr>
        <p:txBody>
          <a:bodyPr/>
          <a:lstStyle/>
          <a:p>
            <a:pPr eaLnBrk="1" hangingPunct="1"/>
            <a:r>
              <a:rPr lang="tr-TR" altLang="tr-TR" sz="4000" b="1" smtClean="0">
                <a:latin typeface="Tahoma" pitchFamily="34" charset="0"/>
              </a:rPr>
              <a:t>Dahilde İşleme Rejimi Değerlendirme Kurulu (II)</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68313" y="1700213"/>
            <a:ext cx="8135937" cy="4608512"/>
          </a:xfrm>
          <a:gradFill rotWithShape="1">
            <a:gsLst>
              <a:gs pos="0">
                <a:srgbClr val="BBE0E3"/>
              </a:gs>
              <a:gs pos="100000">
                <a:schemeClr val="bg1"/>
              </a:gs>
            </a:gsLst>
            <a:lin ang="5400000" scaled="1"/>
          </a:gradFill>
          <a:ln w="76200" cap="flat" cmpd="tri" algn="ctr">
            <a:solidFill>
              <a:schemeClr val="tx1">
                <a:alpha val="70195"/>
              </a:schemeClr>
            </a:solidFill>
            <a:miter lim="800000"/>
            <a:headEnd/>
            <a:tailEnd/>
          </a:ln>
        </p:spPr>
        <p:txBody>
          <a:bodyPr anchor="ctr"/>
          <a:lstStyle/>
          <a:p>
            <a:pPr marL="0" indent="0" algn="just" eaLnBrk="1" hangingPunct="1">
              <a:lnSpc>
                <a:spcPct val="90000"/>
              </a:lnSpc>
              <a:spcBef>
                <a:spcPct val="50000"/>
              </a:spcBef>
              <a:buClr>
                <a:schemeClr val="tx1"/>
              </a:buClr>
              <a:buFont typeface="Wingdings" pitchFamily="2" charset="2"/>
              <a:buNone/>
            </a:pPr>
            <a:r>
              <a:rPr lang="tr-TR" altLang="tr-TR" sz="2000" b="1" smtClean="0"/>
              <a:t>Kurul Aşağıda Belirtilen Konular Hakkında İstişari Nitelikte Görüş Verir ve Önerilerde Bulunur;</a:t>
            </a:r>
          </a:p>
          <a:p>
            <a:pPr marL="446088" lvl="1" indent="-266700" algn="just" eaLnBrk="1" hangingPunct="1">
              <a:lnSpc>
                <a:spcPct val="90000"/>
              </a:lnSpc>
              <a:spcBef>
                <a:spcPct val="50000"/>
              </a:spcBef>
            </a:pPr>
            <a:r>
              <a:rPr lang="tr-TR" altLang="tr-TR" sz="2100" b="1" smtClean="0"/>
              <a:t>Dahilde İşleme Rejiminden Yararlanmayacak Ürünler.</a:t>
            </a:r>
          </a:p>
          <a:p>
            <a:pPr marL="446088" lvl="1" indent="-266700" algn="just" eaLnBrk="1" hangingPunct="1">
              <a:lnSpc>
                <a:spcPct val="90000"/>
              </a:lnSpc>
              <a:spcBef>
                <a:spcPct val="50000"/>
              </a:spcBef>
            </a:pPr>
            <a:r>
              <a:rPr lang="tr-TR" altLang="tr-TR" sz="2100" b="1" smtClean="0"/>
              <a:t>İndirimli Teminat Uygulamasındaki Oranlar.</a:t>
            </a:r>
          </a:p>
          <a:p>
            <a:pPr marL="446088" lvl="1" indent="-266700" algn="just" eaLnBrk="1" hangingPunct="1">
              <a:lnSpc>
                <a:spcPct val="90000"/>
              </a:lnSpc>
              <a:spcBef>
                <a:spcPct val="50000"/>
              </a:spcBef>
            </a:pPr>
            <a:r>
              <a:rPr lang="tr-TR" altLang="tr-TR" sz="2100" b="1" smtClean="0"/>
              <a:t>Sektör veya Ürün Bazında Döviz Kullanım Oranları.</a:t>
            </a:r>
          </a:p>
          <a:p>
            <a:pPr marL="446088" lvl="1" indent="-266700" algn="just" eaLnBrk="1" hangingPunct="1">
              <a:lnSpc>
                <a:spcPct val="90000"/>
              </a:lnSpc>
              <a:spcBef>
                <a:spcPct val="50000"/>
              </a:spcBef>
            </a:pPr>
            <a:r>
              <a:rPr lang="tr-TR" altLang="tr-TR" sz="2100" b="1" smtClean="0"/>
              <a:t>Dahilde İşleme İzin Belgesi Süreleri.</a:t>
            </a:r>
          </a:p>
          <a:p>
            <a:pPr marL="446088" lvl="1" indent="-266700" algn="just" eaLnBrk="1" hangingPunct="1">
              <a:lnSpc>
                <a:spcPct val="90000"/>
              </a:lnSpc>
              <a:spcBef>
                <a:spcPct val="50000"/>
              </a:spcBef>
            </a:pPr>
            <a:r>
              <a:rPr lang="tr-TR" altLang="tr-TR" sz="2100" b="1" smtClean="0"/>
              <a:t>Sektör veya Ürün Bazında Eşdeğer Eşya Kullanımı.</a:t>
            </a:r>
          </a:p>
          <a:p>
            <a:pPr marL="446088" lvl="1" indent="-266700" algn="just" eaLnBrk="1" hangingPunct="1">
              <a:lnSpc>
                <a:spcPct val="90000"/>
              </a:lnSpc>
              <a:spcBef>
                <a:spcPct val="50000"/>
              </a:spcBef>
            </a:pPr>
            <a:r>
              <a:rPr lang="tr-TR" altLang="tr-TR" sz="2100" b="1" smtClean="0"/>
              <a:t>Dahilde İşleme İzin Belgesi Kapsamında Tecil-Terkin Sistemi Çerçevesinde Yurtiçi Alımlar.</a:t>
            </a:r>
          </a:p>
          <a:p>
            <a:pPr marL="446088" lvl="1" indent="-266700" algn="just" eaLnBrk="1" hangingPunct="1">
              <a:lnSpc>
                <a:spcPct val="90000"/>
              </a:lnSpc>
              <a:spcBef>
                <a:spcPct val="50000"/>
              </a:spcBef>
            </a:pPr>
            <a:r>
              <a:rPr lang="tr-TR" altLang="tr-TR" sz="2100" b="1" smtClean="0"/>
              <a:t>Kurul Başkanı Tarafından Belirlenecek Diğer Konular</a:t>
            </a:r>
          </a:p>
        </p:txBody>
      </p:sp>
      <p:sp>
        <p:nvSpPr>
          <p:cNvPr id="28675" name="Rectangle 3"/>
          <p:cNvSpPr>
            <a:spLocks noGrp="1" noChangeArrowheads="1"/>
          </p:cNvSpPr>
          <p:nvPr>
            <p:ph type="title"/>
          </p:nvPr>
        </p:nvSpPr>
        <p:spPr>
          <a:xfrm>
            <a:off x="490538" y="476250"/>
            <a:ext cx="8137525" cy="1223963"/>
          </a:xfrm>
          <a:solidFill>
            <a:srgbClr val="00CCFF"/>
          </a:solidFill>
          <a:ln w="76200" cap="flat" cmpd="tri" algn="ctr">
            <a:solidFill>
              <a:schemeClr val="tx1">
                <a:alpha val="70195"/>
              </a:schemeClr>
            </a:solidFill>
            <a:miter lim="800000"/>
            <a:headEnd/>
            <a:tailEnd/>
          </a:ln>
        </p:spPr>
        <p:txBody>
          <a:bodyPr/>
          <a:lstStyle/>
          <a:p>
            <a:pPr eaLnBrk="1" hangingPunct="1"/>
            <a:r>
              <a:rPr lang="tr-TR" altLang="tr-TR" sz="4000" b="1" smtClean="0">
                <a:latin typeface="Tahoma" pitchFamily="34" charset="0"/>
              </a:rPr>
              <a:t>Dahilde İşleme Rejimi Değerlendirme Kurulu (III)</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404813"/>
            <a:ext cx="8137525" cy="722312"/>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ve Dİİ</a:t>
            </a:r>
          </a:p>
        </p:txBody>
      </p:sp>
      <p:sp>
        <p:nvSpPr>
          <p:cNvPr id="29699" name="Rectangle 3"/>
          <p:cNvSpPr>
            <a:spLocks noGrp="1" noChangeArrowheads="1"/>
          </p:cNvSpPr>
          <p:nvPr>
            <p:ph type="body" idx="1"/>
          </p:nvPr>
        </p:nvSpPr>
        <p:spPr>
          <a:xfrm>
            <a:off x="539750" y="1716088"/>
            <a:ext cx="8135938"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Eşyanın Tamir, Boyama, Yenileme, Monte Edilmesi, Birleştirilmesi, Ambalajlanması, Bedelsiz İthalat vb. İşlemler İçin  Gümrük İdarelerince Dahilde İşleme İzni (Dİİ) Verilir.</a:t>
            </a:r>
          </a:p>
          <a:p>
            <a:pPr marL="273050" indent="-273050" algn="just" eaLnBrk="1" hangingPunct="1">
              <a:lnSpc>
                <a:spcPct val="110000"/>
              </a:lnSpc>
              <a:buClr>
                <a:schemeClr val="tx1"/>
              </a:buClr>
              <a:buFont typeface="Wingdings" pitchFamily="2" charset="2"/>
              <a:buChar char="v"/>
            </a:pPr>
            <a:endParaRPr lang="tr-TR" altLang="tr-TR" sz="22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Yukarıda Sayılan İşlemler Dışında Ekonomi Bakanlığı Tarafından Dahilde İşleme İzin Belgesi (DİİB) Düzenlenir.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Dahilde İşleme İzni (-I-)</a:t>
            </a:r>
          </a:p>
        </p:txBody>
      </p:sp>
      <p:sp>
        <p:nvSpPr>
          <p:cNvPr id="3072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BBE0E3">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20000"/>
              </a:lnSpc>
              <a:buClr>
                <a:schemeClr val="tx1"/>
              </a:buClr>
              <a:buFont typeface="Wingdings" pitchFamily="2" charset="2"/>
              <a:buChar char="v"/>
            </a:pPr>
            <a:r>
              <a:rPr lang="tr-TR" altLang="tr-TR" sz="2200" b="1" smtClean="0">
                <a:latin typeface="Times New Roman" pitchFamily="18" charset="0"/>
              </a:rPr>
              <a:t>Dahilde İşleme İzni Verilecek Haller, İhracat 2006/12 Sayılı Tebliğ’in 14 üncü Maddesinde Sayılmaktadır.</a:t>
            </a:r>
          </a:p>
          <a:p>
            <a:pPr marL="273050" indent="-273050" algn="just" eaLnBrk="1" hangingPunct="1">
              <a:lnSpc>
                <a:spcPct val="120000"/>
              </a:lnSpc>
              <a:buClr>
                <a:schemeClr val="tx1"/>
              </a:buClr>
              <a:buFont typeface="Wingdings" pitchFamily="2" charset="2"/>
              <a:buChar char="v"/>
            </a:pPr>
            <a:r>
              <a:rPr lang="tr-TR" altLang="tr-TR" sz="2200" b="1" smtClean="0">
                <a:latin typeface="Times New Roman" pitchFamily="18" charset="0"/>
              </a:rPr>
              <a:t>Gümrük İdareleri Tarafından Verilmektedir.</a:t>
            </a:r>
          </a:p>
          <a:p>
            <a:pPr marL="273050" indent="-273050" algn="just" eaLnBrk="1" hangingPunct="1">
              <a:lnSpc>
                <a:spcPct val="120000"/>
              </a:lnSpc>
              <a:buClr>
                <a:schemeClr val="tx1"/>
              </a:buClr>
              <a:buFont typeface="Wingdings" pitchFamily="2" charset="2"/>
              <a:buChar char="v"/>
            </a:pPr>
            <a:r>
              <a:rPr lang="tr-TR" altLang="tr-TR" sz="2200" b="1" smtClean="0">
                <a:latin typeface="Times New Roman" pitchFamily="18" charset="0"/>
              </a:rPr>
              <a:t>İthalat Esnasında Gümrük Beyannamesi Üzerine Düşüm Yapılarak Yürütülmektedir.</a:t>
            </a:r>
          </a:p>
          <a:p>
            <a:pPr marL="273050" indent="-273050" algn="just" eaLnBrk="1" hangingPunct="1">
              <a:lnSpc>
                <a:spcPct val="120000"/>
              </a:lnSpc>
              <a:buClr>
                <a:schemeClr val="tx1"/>
              </a:buClr>
              <a:buFont typeface="Wingdings" pitchFamily="2" charset="2"/>
              <a:buChar char="v"/>
            </a:pPr>
            <a:r>
              <a:rPr lang="tr-TR" altLang="tr-TR" sz="2200" b="1" smtClean="0">
                <a:latin typeface="Times New Roman" pitchFamily="18" charset="0"/>
              </a:rPr>
              <a:t>İzin Şartlarına Göre İthal Edilen Eşyanın İhraç Edildiğinin Tespiti Kaydıyla Dİİ İhracat Taahhütleri İlgili Gümrük İdaresi Tarafından Kapatılmaktadır.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 Konusu Faaliyetler (-I-)</a:t>
            </a:r>
          </a:p>
        </p:txBody>
      </p:sp>
      <p:sp>
        <p:nvSpPr>
          <p:cNvPr id="31747" name="Rectangle 3"/>
          <p:cNvSpPr>
            <a:spLocks noGrp="1" noChangeArrowheads="1"/>
          </p:cNvSpPr>
          <p:nvPr>
            <p:ph type="body" idx="1"/>
          </p:nvPr>
        </p:nvSpPr>
        <p:spPr>
          <a:xfrm>
            <a:off x="395288" y="1844675"/>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Temel Tekstil Hammaddeleri İle Tekstil ve Deri Kimyasal Maddeleri Dışında Kalan Yardımcı Maddelerin İthalatı </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İhraç Amacıyla İşçiliğe Tabi Tutulan Kıymetli Madenlerin İthalatı,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Eşyanın Korunması, Satış Kalitesinin İyileştirilmesi veya Yeniden Satışa Hazırlanması,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 Konusu Faaliyetler (-II-)</a:t>
            </a:r>
          </a:p>
        </p:txBody>
      </p:sp>
      <p:sp>
        <p:nvSpPr>
          <p:cNvPr id="3277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Eşyanın Montajı, Kurulması, Diğer Eşya İle Birleştirilmek Üzere İşçiliğe Tabi Tutulması,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Eşyanın Tamir ve Boyanması,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Eşyanın Etiketlenmesi, Ambalajlanması, Temizlenmesi, Elenmesi, Kavrulması vb.</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Bedelsiz Olarak İthal Edilen Eşyanın İşleme Faaliyetine Tabi Tutulması. (Tarım Ürünleri, Savunma Sanayi Projeleri Kapsamı İle LCD Bedelsiz İthalatı Hariç)</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9900" y="688975"/>
            <a:ext cx="8137525" cy="722313"/>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İçindeki Bilgiler</a:t>
            </a:r>
          </a:p>
        </p:txBody>
      </p:sp>
      <p:sp>
        <p:nvSpPr>
          <p:cNvPr id="3379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Belgenin Tarih ve Sayısı</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Firma Unvanı, Adresi, Vergi Numarası,</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Belgenin Süresi</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İthal Eşyasının Miktar ve Değeri</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İhraç Eşyasının Miktar ve Değeri</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Özel Şartlar</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Döviz Kullanım Oranı</a:t>
            </a:r>
          </a:p>
          <a:p>
            <a:pPr marL="273050" indent="-273050" algn="just" eaLnBrk="1" hangingPunct="1">
              <a:lnSpc>
                <a:spcPct val="110000"/>
              </a:lnSpc>
              <a:buClr>
                <a:schemeClr val="tx1"/>
              </a:buClr>
              <a:buFont typeface="Wingdings" pitchFamily="2" charset="2"/>
              <a:buChar char="v"/>
            </a:pPr>
            <a:r>
              <a:rPr lang="tr-TR" altLang="tr-TR" sz="2600" b="1" smtClean="0">
                <a:latin typeface="Times New Roman" pitchFamily="18" charset="0"/>
              </a:rPr>
              <a:t>vb.</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98450"/>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Müracaatı</a:t>
            </a:r>
            <a:br>
              <a:rPr lang="tr-TR" altLang="tr-TR" sz="4000" b="1" smtClean="0">
                <a:latin typeface="Tahoma" pitchFamily="34" charset="0"/>
              </a:rPr>
            </a:br>
            <a:r>
              <a:rPr lang="tr-TR" altLang="tr-TR" sz="4000" b="1" smtClean="0">
                <a:latin typeface="Tahoma" pitchFamily="34" charset="0"/>
              </a:rPr>
              <a:t>Değerlendirme Kriterleri</a:t>
            </a:r>
          </a:p>
        </p:txBody>
      </p:sp>
      <p:sp>
        <p:nvSpPr>
          <p:cNvPr id="3481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İthal Eşyasının İhraç Edilecek Ürünün Üretiminde Kullanıldığının Tespitinin Mümkün Olması,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Ülkemizde Yerleşik Üreticilerin Temel Ekonomik Çıkarlarının Olumsuz Etkilenmemesi,</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Faaliyetin Katma Değer Yaratan, Kapasite Kullanımını Artıran, Rekabet Gücü Sağlayan Nitelikte Olması,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Firmaların Performansları</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9750" y="1628775"/>
            <a:ext cx="8135938" cy="4305300"/>
          </a:xfrm>
          <a:solidFill>
            <a:srgbClr val="99CCFF">
              <a:alpha val="21176"/>
            </a:srgbClr>
          </a:solidFill>
          <a:ln w="76200" cap="flat" cmpd="tri" algn="ctr">
            <a:solidFill>
              <a:schemeClr val="tx1">
                <a:alpha val="70195"/>
              </a:schemeClr>
            </a:solidFill>
            <a:miter lim="800000"/>
            <a:headEnd/>
            <a:tailEnd/>
          </a:ln>
        </p:spPr>
        <p:txBody>
          <a:bodyPr anchor="ctr"/>
          <a:lstStyle/>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DİİB Müracaat (DİR Otomasyon Uygulaması)</a:t>
            </a:r>
          </a:p>
          <a:p>
            <a:pPr eaLnBrk="1" hangingPunct="1">
              <a:buClr>
                <a:schemeClr val="tx2"/>
              </a:buClr>
              <a:buFont typeface="Wingdings" pitchFamily="2" charset="2"/>
              <a:buChar char="v"/>
            </a:pPr>
            <a:endParaRPr lang="tr-TR" altLang="tr-TR" sz="2500" b="1" smtClean="0">
              <a:solidFill>
                <a:schemeClr val="tx2"/>
              </a:solidFill>
              <a:latin typeface="Times New Roman" pitchFamily="18" charset="0"/>
            </a:endParaRPr>
          </a:p>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DİİB İhracat Taahhüdü Kapatma</a:t>
            </a:r>
          </a:p>
          <a:p>
            <a:pPr eaLnBrk="1" hangingPunct="1">
              <a:buClr>
                <a:schemeClr val="tx2"/>
              </a:buClr>
              <a:buFont typeface="Wingdings" pitchFamily="2" charset="2"/>
              <a:buNone/>
            </a:pPr>
            <a:endParaRPr lang="tr-TR" altLang="tr-TR" sz="2500" b="1" smtClean="0">
              <a:solidFill>
                <a:schemeClr val="tx2"/>
              </a:solidFill>
              <a:latin typeface="Times New Roman" pitchFamily="18" charset="0"/>
            </a:endParaRPr>
          </a:p>
          <a:p>
            <a:pPr lvl="1" eaLnBrk="1" hangingPunct="1">
              <a:buClr>
                <a:schemeClr val="tx2"/>
              </a:buClr>
              <a:buSzPct val="50000"/>
            </a:pPr>
            <a:r>
              <a:rPr lang="tr-TR" altLang="tr-TR" sz="2500" b="1" smtClean="0">
                <a:solidFill>
                  <a:schemeClr val="tx2"/>
                </a:solidFill>
                <a:latin typeface="Times New Roman" pitchFamily="18" charset="0"/>
              </a:rPr>
              <a:t>Kapatmada Müeyyide</a:t>
            </a:r>
          </a:p>
          <a:p>
            <a:pPr lvl="1" eaLnBrk="1" hangingPunct="1">
              <a:buClr>
                <a:schemeClr val="tx2"/>
              </a:buClr>
              <a:buSzPct val="50000"/>
            </a:pPr>
            <a:endParaRPr lang="tr-TR" altLang="tr-TR" sz="2500" b="1" smtClean="0">
              <a:solidFill>
                <a:schemeClr val="tx2"/>
              </a:solidFill>
              <a:latin typeface="Times New Roman" pitchFamily="18" charset="0"/>
            </a:endParaRPr>
          </a:p>
          <a:p>
            <a:pPr eaLnBrk="1" hangingPunct="1">
              <a:buClr>
                <a:schemeClr val="tx2"/>
              </a:buClr>
              <a:buFont typeface="Wingdings" pitchFamily="2" charset="2"/>
              <a:buChar char="v"/>
            </a:pPr>
            <a:r>
              <a:rPr lang="tr-TR" altLang="tr-TR" sz="2500" b="1" smtClean="0">
                <a:solidFill>
                  <a:schemeClr val="tx2"/>
                </a:solidFill>
                <a:latin typeface="Times New Roman" pitchFamily="18" charset="0"/>
              </a:rPr>
              <a:t>Telafi Edici Vergi</a:t>
            </a:r>
          </a:p>
        </p:txBody>
      </p:sp>
      <p:sp>
        <p:nvSpPr>
          <p:cNvPr id="7171" name="Rectangle 3"/>
          <p:cNvSpPr>
            <a:spLocks noGrp="1" noChangeArrowheads="1"/>
          </p:cNvSpPr>
          <p:nvPr>
            <p:ph type="title"/>
          </p:nvPr>
        </p:nvSpPr>
        <p:spPr>
          <a:xfrm>
            <a:off x="493713" y="487363"/>
            <a:ext cx="8137525" cy="596900"/>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Dahilde İşleme Rejimi</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ve Dİİ Süreleri</a:t>
            </a:r>
          </a:p>
        </p:txBody>
      </p:sp>
      <p:sp>
        <p:nvSpPr>
          <p:cNvPr id="3584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Azami 12 Ay</a:t>
            </a:r>
          </a:p>
          <a:p>
            <a:pPr marL="273050" indent="-273050" algn="just" eaLnBrk="1" hangingPunct="1">
              <a:lnSpc>
                <a:spcPct val="110000"/>
              </a:lnSpc>
              <a:buClr>
                <a:schemeClr val="tx1"/>
              </a:buClr>
              <a:buFont typeface="Wingdings" pitchFamily="2" charset="2"/>
              <a:buChar char="v"/>
            </a:pPr>
            <a:endParaRPr lang="tr-TR" altLang="tr-TR" sz="22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12 Ayı Aşan Üretim Süreçlerinde  ise Proje Süresi Kadar </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	Örnek : Gemi İnşaası ve Savunma Sanayi Projeleri Gibi.</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ve Dİİ Ek Süreleri (-I-)</a:t>
            </a:r>
          </a:p>
        </p:txBody>
      </p:sp>
      <p:sp>
        <p:nvSpPr>
          <p:cNvPr id="3686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DİİB Kapsamında İlk İthalatın Yapıldığı Tarihe Kadar Verilen Azami 3 Aya Kadar Ek Süre (Süre Kaydırımı)</a:t>
            </a:r>
          </a:p>
          <a:p>
            <a:pPr marL="273050" indent="-273050" algn="just" eaLnBrk="1" hangingPunct="1">
              <a:lnSpc>
                <a:spcPct val="110000"/>
              </a:lnSpc>
              <a:buClr>
                <a:schemeClr val="tx1"/>
              </a:buClr>
              <a:buFont typeface="Wingdings" pitchFamily="2" charset="2"/>
              <a:buChar char="v"/>
            </a:pPr>
            <a:r>
              <a:rPr lang="tr-TR" altLang="tr-TR" sz="2200" b="1" smtClean="0">
                <a:latin typeface="Times New Roman" pitchFamily="18" charset="0"/>
              </a:rPr>
              <a:t>DİİB İhracat Taahhüdünün En Az %25’ini Gerçekleştiren Firmalara Belge Orijinal Süresinin Yarısı Kadar Verilen Performansa Dayalı Ek Süre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ve Dİİ Ek Süreleri (-II-)</a:t>
            </a:r>
          </a:p>
        </p:txBody>
      </p:sp>
      <p:sp>
        <p:nvSpPr>
          <p:cNvPr id="3789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2">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Haklı Sebebe İlişkin Süre:</a:t>
            </a:r>
          </a:p>
          <a:p>
            <a:pPr marL="630238" lvl="1" indent="-177800" algn="just" eaLnBrk="1" hangingPunct="1">
              <a:lnSpc>
                <a:spcPct val="110000"/>
              </a:lnSpc>
              <a:buClr>
                <a:schemeClr val="tx1"/>
              </a:buClr>
              <a:buFont typeface="Wingdings" pitchFamily="2" charset="2"/>
              <a:buChar char="v"/>
            </a:pPr>
            <a:r>
              <a:rPr lang="tr-TR" altLang="tr-TR" sz="1800" b="1" smtClean="0">
                <a:latin typeface="Times New Roman" pitchFamily="18" charset="0"/>
              </a:rPr>
              <a:t>DİİB Kapsamındaki Önceden İhracata Tekabül Eden İthalatın Tamamlanamaması Halinde Azami Belge Orijinal Süresinin Yarısı Kadar</a:t>
            </a:r>
          </a:p>
          <a:p>
            <a:pPr marL="630238" lvl="1" indent="-177800" algn="just" eaLnBrk="1" hangingPunct="1">
              <a:lnSpc>
                <a:spcPct val="110000"/>
              </a:lnSpc>
              <a:buClr>
                <a:schemeClr val="tx1"/>
              </a:buClr>
              <a:buFont typeface="Wingdings" pitchFamily="2" charset="2"/>
              <a:buChar char="v"/>
            </a:pPr>
            <a:r>
              <a:rPr lang="tr-TR" altLang="tr-TR" sz="1800" b="1" smtClean="0">
                <a:latin typeface="Times New Roman" pitchFamily="18" charset="0"/>
              </a:rPr>
              <a:t>Dİİ Kapsamında Gerçekleştirilen Üretim veya İhracatın Taahhüde Oranı En Az %25 Olmak Kaydıyla, İhmal veya Kusur Olmaksızın Gerçekleştirilemeyen Kısım İçin İzin Orijinal Süresinin Yarısı Kadar</a:t>
            </a:r>
          </a:p>
          <a:p>
            <a:pPr marL="630238" lvl="1" indent="-177800" algn="just" eaLnBrk="1" hangingPunct="1">
              <a:lnSpc>
                <a:spcPct val="110000"/>
              </a:lnSpc>
              <a:buClr>
                <a:schemeClr val="tx1"/>
              </a:buClr>
              <a:buFont typeface="Wingdings" pitchFamily="2" charset="2"/>
              <a:buChar char="v"/>
            </a:pPr>
            <a:r>
              <a:rPr lang="tr-TR" altLang="tr-TR" sz="1800" b="1" smtClean="0">
                <a:latin typeface="Times New Roman" pitchFamily="18" charset="0"/>
              </a:rPr>
              <a:t>DİİB Süresi İçerisinde Gerçekleştirilen Ancak İlgili Satır Kodu Bulunmaması Nedeniyle Belge İhracat Taahhüdüne Saydırılamayan İhracata İlişkin Gümrük Beyannameleri Kapsamı Eşya ile Aynı Ad ve    8-12’li Bazda GTİP’li Eşyanın Miktarı Kadar Yeniden İhracat Gerçekleştirilebilmesi İçin Azami Belge Orijinal Süresinin Yarısına Kadar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DİİB ve Dİİ Ek Süreleri (-III-)</a:t>
            </a:r>
          </a:p>
        </p:txBody>
      </p:sp>
      <p:sp>
        <p:nvSpPr>
          <p:cNvPr id="3789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Mücbir Sebep İle Fevkalade Hallere İlişkin Ek Süre:</a:t>
            </a:r>
          </a:p>
          <a:p>
            <a:pPr marL="273050" indent="-27305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(Ek Süre Miktarı Bakanlıkça Belirlenir)</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Deprem, Sel, Don, Fırtına, Kasırga vb. Tabii Afetler ve Yangın </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Ülkemiz veya İthalatçı Ülkede Devletçe Konulan Yasaklar, Harp ve Abluka Hali</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Yükümlü Firmanın Faaliyetinin Kamu Otoritelerince Kısıtlanması, Durdurulması veya Firmaya El Konulması</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Yükümlü Firmanın İflası veya Konkordato İlan Etmiş Olması ya da Firma Hakkında İflasın Ertelenmesi Kararı Verilmiş Olması (Mahkeme Kararı ile) </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Şahıs Firmalarında Firma Sahibinin Ölümü </a:t>
            </a:r>
          </a:p>
          <a:p>
            <a:pPr marL="230188" indent="-177800" algn="just" eaLnBrk="1" hangingPunct="1">
              <a:lnSpc>
                <a:spcPct val="110000"/>
              </a:lnSpc>
              <a:buClr>
                <a:schemeClr val="tx1"/>
              </a:buClr>
              <a:buFont typeface="Wingdings" panose="05000000000000000000" pitchFamily="2" charset="2"/>
              <a:buChar char="v"/>
              <a:defRPr/>
            </a:pPr>
            <a:r>
              <a:rPr lang="tr-TR" altLang="tr-TR" sz="1800" b="1" dirty="0" smtClean="0">
                <a:latin typeface="Times New Roman" panose="02020603050405020304" pitchFamily="18" charset="0"/>
              </a:rPr>
              <a:t>Grev ve Lokavt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Aracı İhracatçı</a:t>
            </a:r>
          </a:p>
        </p:txBody>
      </p:sp>
      <p:sp>
        <p:nvSpPr>
          <p:cNvPr id="3993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Belge/İzin Sahibi Firmalar İhracatı Kendileri Yapabilecekleri Gibi, Başka Bir Firmaya da Yaptırtabilir. Belge/İzin Sahibi Olmayan Ancak Belge/İzin Kapsamında İhracat Yapan Bu Firmalar Aracı İhracatçı Kabul Edilir.</a:t>
            </a:r>
          </a:p>
          <a:p>
            <a:pPr marL="273050" indent="-273050" algn="just" eaLnBrk="1" hangingPunct="1">
              <a:lnSpc>
                <a:spcPct val="110000"/>
              </a:lnSpc>
              <a:buClr>
                <a:schemeClr val="tx1"/>
              </a:buClr>
              <a:buFont typeface="Wingdings" pitchFamily="2" charset="2"/>
              <a:buNone/>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Aracı İhracatçıların Belge Kapsamında İhracat Yapabilmeleri İçin Belge Sahibi Firma Tarafından Aracı İhracatçı Kaydının Yaptırılması Gerekmektedir. Aracı İhracatçı Kaydı İBGS’ler Tarafından ve Her Bir DİİB İçin ayrı ayrı Yapılmaktadır. </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Bazı Hallerde Bakanlıkça Aracı İhracatçı Kullanımına Kısıtlama Getirilebilir.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Teşvik Unsurları</a:t>
            </a:r>
          </a:p>
        </p:txBody>
      </p:sp>
      <p:sp>
        <p:nvSpPr>
          <p:cNvPr id="40963" name="Rectangle 3"/>
          <p:cNvSpPr>
            <a:spLocks noGrp="1" noChangeArrowheads="1"/>
          </p:cNvSpPr>
          <p:nvPr>
            <p:ph type="body" idx="1"/>
          </p:nvPr>
        </p:nvSpPr>
        <p:spPr>
          <a:xfrm>
            <a:off x="468313" y="1844675"/>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İthalat </a:t>
            </a:r>
            <a:r>
              <a:rPr lang="tr-TR" altLang="tr-TR" sz="2000" b="1" smtClean="0">
                <a:latin typeface="Times New Roman" pitchFamily="18" charset="0"/>
                <a:sym typeface="Wingdings" pitchFamily="2" charset="2"/>
              </a:rPr>
              <a:t> </a:t>
            </a:r>
            <a:r>
              <a:rPr lang="tr-TR" altLang="tr-TR" sz="2000" b="1" smtClean="0">
                <a:latin typeface="Times New Roman" pitchFamily="18" charset="0"/>
              </a:rPr>
              <a:t>İhracat</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Yurt İçi Alım </a:t>
            </a:r>
            <a:r>
              <a:rPr lang="tr-TR" altLang="tr-TR" sz="2000" b="1" smtClean="0">
                <a:latin typeface="Times New Roman" pitchFamily="18" charset="0"/>
                <a:sym typeface="Wingdings" pitchFamily="2" charset="2"/>
              </a:rPr>
              <a:t> </a:t>
            </a:r>
            <a:r>
              <a:rPr lang="tr-TR" altLang="tr-TR" sz="2000" b="1" smtClean="0">
                <a:latin typeface="Times New Roman" pitchFamily="18" charset="0"/>
              </a:rPr>
              <a:t>İhracat</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İthalat </a:t>
            </a:r>
            <a:r>
              <a:rPr lang="tr-TR" altLang="tr-TR" sz="2000" b="1" smtClean="0">
                <a:latin typeface="Times New Roman" pitchFamily="18" charset="0"/>
                <a:sym typeface="Wingdings" pitchFamily="2" charset="2"/>
              </a:rPr>
              <a:t> </a:t>
            </a:r>
            <a:r>
              <a:rPr lang="tr-TR" altLang="tr-TR" sz="2000" b="1" smtClean="0">
                <a:latin typeface="Times New Roman" pitchFamily="18" charset="0"/>
              </a:rPr>
              <a:t>Yurt İçi Satış ve Teslimler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9900" y="688975"/>
            <a:ext cx="8137525" cy="722313"/>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İthalat </a:t>
            </a:r>
            <a:r>
              <a:rPr lang="tr-TR" altLang="tr-TR" sz="4000" b="1" smtClean="0">
                <a:latin typeface="Tahoma" pitchFamily="34" charset="0"/>
                <a:sym typeface="Wingdings" pitchFamily="2" charset="2"/>
              </a:rPr>
              <a:t> İhracat</a:t>
            </a:r>
            <a:endParaRPr lang="tr-TR" altLang="tr-TR" sz="4000" b="1" smtClean="0">
              <a:latin typeface="Tahoma" pitchFamily="34" charset="0"/>
            </a:endParaRPr>
          </a:p>
        </p:txBody>
      </p:sp>
      <p:sp>
        <p:nvSpPr>
          <p:cNvPr id="4198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Şartlı Muafiyet Sistemi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Önce İthalat</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Eşdeğer Eşya</a:t>
            </a:r>
          </a:p>
          <a:p>
            <a:pPr marL="630238" lvl="1" indent="-17780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Geri Ödeme Sistemi</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Şartlı Muafiyet Sistemi (-I-)</a:t>
            </a:r>
          </a:p>
        </p:txBody>
      </p:sp>
      <p:sp>
        <p:nvSpPr>
          <p:cNvPr id="4301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İhraç Edilecek Eşyanın Üretiminde Kullanılan Hammadde, Yardımcı Madde, Ambalaj ve İşletme Malzemelerinin İthalatı Sırasında Doğan Vergilerin Teminata Bağlanarak ve Ticaret Politikası Önlemlerine Tabi Tutulmaksızın İthal Edilmesi ve Üretim Sonucunda Elde Edilen Eşyanın İhraç Edilmesini Müteakip Alınan Teminatın İade Edilmesidir.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76250"/>
            <a:ext cx="8137525" cy="720725"/>
          </a:xfrm>
          <a:solidFill>
            <a:srgbClr val="00CCFF">
              <a:alpha val="50195"/>
            </a:srgbClr>
          </a:solidFill>
          <a:ln w="76200" cmpd="tri">
            <a:solidFill>
              <a:schemeClr val="tx1">
                <a:alpha val="70195"/>
              </a:schemeClr>
            </a:solidFill>
            <a:miter lim="800000"/>
            <a:headEnd/>
            <a:tailEnd/>
          </a:ln>
        </p:spPr>
        <p:txBody>
          <a:bodyPr/>
          <a:lstStyle/>
          <a:p>
            <a:pPr eaLnBrk="1" hangingPunct="1"/>
            <a:r>
              <a:rPr lang="tr-TR" altLang="tr-TR" sz="4000" b="1" smtClean="0">
                <a:latin typeface="Tahoma" pitchFamily="34" charset="0"/>
              </a:rPr>
              <a:t>Şartlı Muafiyet Sistemi (-II-)</a:t>
            </a:r>
          </a:p>
        </p:txBody>
      </p:sp>
      <p:sp>
        <p:nvSpPr>
          <p:cNvPr id="596998" name="AutoShape 6"/>
          <p:cNvSpPr>
            <a:spLocks noChangeArrowheads="1"/>
          </p:cNvSpPr>
          <p:nvPr/>
        </p:nvSpPr>
        <p:spPr bwMode="auto">
          <a:xfrm>
            <a:off x="2420938" y="3295650"/>
            <a:ext cx="1214437" cy="3556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İTHALAT</a:t>
            </a:r>
          </a:p>
        </p:txBody>
      </p:sp>
      <p:sp>
        <p:nvSpPr>
          <p:cNvPr id="597000" name="AutoShape 8"/>
          <p:cNvSpPr>
            <a:spLocks noChangeArrowheads="1"/>
          </p:cNvSpPr>
          <p:nvPr/>
        </p:nvSpPr>
        <p:spPr bwMode="auto">
          <a:xfrm>
            <a:off x="1979613" y="3368675"/>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97001" name="AutoShape 9"/>
          <p:cNvSpPr>
            <a:spLocks noChangeArrowheads="1"/>
          </p:cNvSpPr>
          <p:nvPr/>
        </p:nvSpPr>
        <p:spPr bwMode="auto">
          <a:xfrm>
            <a:off x="395288" y="3213100"/>
            <a:ext cx="1492250" cy="515938"/>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solidFill>
                  <a:srgbClr val="FF0000"/>
                </a:solidFill>
                <a:latin typeface="Verdana" pitchFamily="34" charset="0"/>
              </a:rPr>
              <a:t>BELGE</a:t>
            </a:r>
          </a:p>
          <a:p>
            <a:pPr algn="ctr" eaLnBrk="1" hangingPunct="1"/>
            <a:r>
              <a:rPr lang="tr-TR" altLang="tr-TR" sz="1500" b="1">
                <a:solidFill>
                  <a:srgbClr val="FF0000"/>
                </a:solidFill>
                <a:latin typeface="Verdana" pitchFamily="34" charset="0"/>
              </a:rPr>
              <a:t>BAŞLANGICI</a:t>
            </a:r>
          </a:p>
        </p:txBody>
      </p:sp>
      <p:sp>
        <p:nvSpPr>
          <p:cNvPr id="597002" name="AutoShape 10"/>
          <p:cNvSpPr>
            <a:spLocks noChangeArrowheads="1"/>
          </p:cNvSpPr>
          <p:nvPr/>
        </p:nvSpPr>
        <p:spPr bwMode="auto">
          <a:xfrm>
            <a:off x="3717925"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597006" name="Group 14"/>
          <p:cNvGrpSpPr>
            <a:grpSpLocks/>
          </p:cNvGrpSpPr>
          <p:nvPr/>
        </p:nvGrpSpPr>
        <p:grpSpPr bwMode="auto">
          <a:xfrm>
            <a:off x="4156075" y="2765425"/>
            <a:ext cx="930275" cy="1400175"/>
            <a:chOff x="2968" y="2568"/>
            <a:chExt cx="866" cy="1294"/>
          </a:xfrm>
        </p:grpSpPr>
        <p:graphicFrame>
          <p:nvGraphicFramePr>
            <p:cNvPr id="44052" name="Object 11"/>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44054" name="Klip" r:id="rId3" imgW="3032125" imgH="4533900" progId="MS_ClipArt_Gallery.2">
                    <p:embed/>
                  </p:oleObj>
                </mc:Choice>
                <mc:Fallback>
                  <p:oleObj name="Klip" r:id="rId3" imgW="3032125" imgH="45339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3" name="WordArt 13"/>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a:ln w="9525">
                    <a:solidFill>
                      <a:srgbClr val="000000"/>
                    </a:solidFill>
                    <a:round/>
                    <a:headEnd/>
                    <a:tailEnd/>
                  </a:ln>
                  <a:latin typeface="Arial Black"/>
                </a:rPr>
                <a:t>GÜMRÜK</a:t>
              </a:r>
            </a:p>
          </p:txBody>
        </p:sp>
      </p:grpSp>
      <p:sp>
        <p:nvSpPr>
          <p:cNvPr id="597007" name="AutoShape 15"/>
          <p:cNvSpPr>
            <a:spLocks noChangeArrowheads="1"/>
          </p:cNvSpPr>
          <p:nvPr/>
        </p:nvSpPr>
        <p:spPr bwMode="auto">
          <a:xfrm>
            <a:off x="5588000" y="3295650"/>
            <a:ext cx="1214438" cy="3556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ÜRETİM</a:t>
            </a:r>
          </a:p>
        </p:txBody>
      </p:sp>
      <p:sp>
        <p:nvSpPr>
          <p:cNvPr id="597008" name="AutoShape 16"/>
          <p:cNvSpPr>
            <a:spLocks noChangeArrowheads="1"/>
          </p:cNvSpPr>
          <p:nvPr/>
        </p:nvSpPr>
        <p:spPr bwMode="auto">
          <a:xfrm>
            <a:off x="5146675"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97009" name="AutoShape 17"/>
          <p:cNvSpPr>
            <a:spLocks noChangeArrowheads="1"/>
          </p:cNvSpPr>
          <p:nvPr/>
        </p:nvSpPr>
        <p:spPr bwMode="auto">
          <a:xfrm>
            <a:off x="7312025" y="3295650"/>
            <a:ext cx="1214438" cy="3556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İHRACAT</a:t>
            </a:r>
          </a:p>
        </p:txBody>
      </p:sp>
      <p:sp>
        <p:nvSpPr>
          <p:cNvPr id="597010" name="AutoShape 18"/>
          <p:cNvSpPr>
            <a:spLocks noChangeArrowheads="1"/>
          </p:cNvSpPr>
          <p:nvPr/>
        </p:nvSpPr>
        <p:spPr bwMode="auto">
          <a:xfrm>
            <a:off x="6870700"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97011" name="AutoShape 19"/>
          <p:cNvSpPr>
            <a:spLocks noChangeArrowheads="1"/>
          </p:cNvSpPr>
          <p:nvPr/>
        </p:nvSpPr>
        <p:spPr bwMode="auto">
          <a:xfrm>
            <a:off x="7296150" y="4259263"/>
            <a:ext cx="1238250" cy="608012"/>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BELGE</a:t>
            </a:r>
          </a:p>
          <a:p>
            <a:pPr algn="ctr" eaLnBrk="1" hangingPunct="1"/>
            <a:r>
              <a:rPr lang="tr-TR" altLang="tr-TR" sz="1500" b="1">
                <a:solidFill>
                  <a:srgbClr val="FF0000"/>
                </a:solidFill>
                <a:latin typeface="Verdana" pitchFamily="34" charset="0"/>
              </a:rPr>
              <a:t>SONU</a:t>
            </a:r>
          </a:p>
        </p:txBody>
      </p:sp>
      <p:sp>
        <p:nvSpPr>
          <p:cNvPr id="597012" name="AutoShape 20"/>
          <p:cNvSpPr>
            <a:spLocks noChangeArrowheads="1"/>
          </p:cNvSpPr>
          <p:nvPr/>
        </p:nvSpPr>
        <p:spPr bwMode="auto">
          <a:xfrm rot="5400000">
            <a:off x="7739857" y="386159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597013" name="AutoShape 21"/>
          <p:cNvSpPr>
            <a:spLocks noChangeArrowheads="1"/>
          </p:cNvSpPr>
          <p:nvPr/>
        </p:nvSpPr>
        <p:spPr bwMode="auto">
          <a:xfrm>
            <a:off x="7296150" y="5473700"/>
            <a:ext cx="1238250" cy="608013"/>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TEMİNAT</a:t>
            </a:r>
          </a:p>
          <a:p>
            <a:pPr algn="ctr" eaLnBrk="1" hangingPunct="1"/>
            <a:r>
              <a:rPr lang="tr-TR" altLang="tr-TR" sz="1500" b="1">
                <a:latin typeface="Verdana" pitchFamily="34" charset="0"/>
              </a:rPr>
              <a:t>İADE</a:t>
            </a:r>
          </a:p>
        </p:txBody>
      </p:sp>
      <p:sp>
        <p:nvSpPr>
          <p:cNvPr id="597014" name="AutoShape 22"/>
          <p:cNvSpPr>
            <a:spLocks noChangeArrowheads="1"/>
          </p:cNvSpPr>
          <p:nvPr/>
        </p:nvSpPr>
        <p:spPr bwMode="auto">
          <a:xfrm rot="5400000">
            <a:off x="7739856" y="5076032"/>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597020" name="Group 28"/>
          <p:cNvGrpSpPr>
            <a:grpSpLocks/>
          </p:cNvGrpSpPr>
          <p:nvPr/>
        </p:nvGrpSpPr>
        <p:grpSpPr bwMode="auto">
          <a:xfrm>
            <a:off x="2925763" y="3725863"/>
            <a:ext cx="3922712" cy="1216025"/>
            <a:chOff x="1843" y="2334"/>
            <a:chExt cx="2471" cy="766"/>
          </a:xfrm>
        </p:grpSpPr>
        <p:sp>
          <p:nvSpPr>
            <p:cNvPr id="44050" name="AutoShape 25"/>
            <p:cNvSpPr>
              <a:spLocks noChangeArrowheads="1"/>
            </p:cNvSpPr>
            <p:nvPr/>
          </p:nvSpPr>
          <p:spPr bwMode="auto">
            <a:xfrm rot="-5400000">
              <a:off x="2761" y="1416"/>
              <a:ext cx="635" cy="2471"/>
            </a:xfrm>
            <a:prstGeom prst="curvedRightArrow">
              <a:avLst>
                <a:gd name="adj1" fmla="val 18790"/>
                <a:gd name="adj2" fmla="val 136323"/>
                <a:gd name="adj3" fmla="val 27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44051" name="AutoShape 5"/>
            <p:cNvSpPr>
              <a:spLocks noChangeArrowheads="1"/>
            </p:cNvSpPr>
            <p:nvPr/>
          </p:nvSpPr>
          <p:spPr bwMode="auto">
            <a:xfrm>
              <a:off x="2585" y="2798"/>
              <a:ext cx="755" cy="30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108000" anchor="ctr">
              <a:spAutoFit/>
            </a:bodyPr>
            <a:lstStyle/>
            <a:p>
              <a:pPr algn="ctr" eaLnBrk="1" hangingPunct="1"/>
              <a:r>
                <a:rPr lang="tr-TR" altLang="tr-TR" sz="1500" b="1">
                  <a:latin typeface="Verdana" pitchFamily="34" charset="0"/>
                </a:rPr>
                <a:t>TEMİNAT</a:t>
              </a:r>
            </a:p>
          </p:txBody>
        </p:sp>
      </p:grpSp>
      <p:graphicFrame>
        <p:nvGraphicFramePr>
          <p:cNvPr id="597018" name="Object 26"/>
          <p:cNvGraphicFramePr>
            <a:graphicFrameLocks noGrp="1" noChangeAspect="1"/>
          </p:cNvGraphicFramePr>
          <p:nvPr>
            <p:ph sz="half" idx="2"/>
          </p:nvPr>
        </p:nvGraphicFramePr>
        <p:xfrm>
          <a:off x="6338888" y="5046663"/>
          <a:ext cx="885825" cy="1439862"/>
        </p:xfrm>
        <a:graphic>
          <a:graphicData uri="http://schemas.openxmlformats.org/presentationml/2006/ole">
            <mc:AlternateContent xmlns:mc="http://schemas.openxmlformats.org/markup-compatibility/2006">
              <mc:Choice xmlns:v="urn:schemas-microsoft-com:vml" Requires="v">
                <p:oleObj spid="_x0000_s44055" name="Klip" r:id="rId5" imgW="3467100" imgH="5632450" progId="MS_ClipArt_Gallery.2">
                  <p:embed/>
                </p:oleObj>
              </mc:Choice>
              <mc:Fallback>
                <p:oleObj name="Klip" r:id="rId5" imgW="3467100" imgH="5632450" progId="MS_ClipArt_Gallery.2">
                  <p:embed/>
                  <p:pic>
                    <p:nvPicPr>
                      <p:cNvPr id="0" name="Object 2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5046663"/>
                        <a:ext cx="885825" cy="14398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97001"/>
                                        </p:tgtEl>
                                        <p:attrNameLst>
                                          <p:attrName>style.visibility</p:attrName>
                                        </p:attrNameLst>
                                      </p:cBhvr>
                                      <p:to>
                                        <p:strVal val="visible"/>
                                      </p:to>
                                    </p:set>
                                    <p:animEffect transition="in" filter="strips(downRight)">
                                      <p:cBhvr>
                                        <p:cTn id="7" dur="500"/>
                                        <p:tgtEl>
                                          <p:spTgt spid="597001"/>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97000"/>
                                        </p:tgtEl>
                                        <p:attrNameLst>
                                          <p:attrName>style.visibility</p:attrName>
                                        </p:attrNameLst>
                                      </p:cBhvr>
                                      <p:to>
                                        <p:strVal val="visible"/>
                                      </p:to>
                                    </p:set>
                                    <p:animEffect transition="in" filter="strips(downRight)">
                                      <p:cBhvr>
                                        <p:cTn id="11" dur="500"/>
                                        <p:tgtEl>
                                          <p:spTgt spid="597000"/>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96998"/>
                                        </p:tgtEl>
                                        <p:attrNameLst>
                                          <p:attrName>style.visibility</p:attrName>
                                        </p:attrNameLst>
                                      </p:cBhvr>
                                      <p:to>
                                        <p:strVal val="visible"/>
                                      </p:to>
                                    </p:set>
                                    <p:animEffect transition="in" filter="strips(downRight)">
                                      <p:cBhvr>
                                        <p:cTn id="15" dur="500"/>
                                        <p:tgtEl>
                                          <p:spTgt spid="596998"/>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97002"/>
                                        </p:tgtEl>
                                        <p:attrNameLst>
                                          <p:attrName>style.visibility</p:attrName>
                                        </p:attrNameLst>
                                      </p:cBhvr>
                                      <p:to>
                                        <p:strVal val="visible"/>
                                      </p:to>
                                    </p:set>
                                    <p:animEffect transition="in" filter="strips(downRight)">
                                      <p:cBhvr>
                                        <p:cTn id="19" dur="500"/>
                                        <p:tgtEl>
                                          <p:spTgt spid="597002"/>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597006"/>
                                        </p:tgtEl>
                                        <p:attrNameLst>
                                          <p:attrName>style.visibility</p:attrName>
                                        </p:attrNameLst>
                                      </p:cBhvr>
                                      <p:to>
                                        <p:strVal val="visible"/>
                                      </p:to>
                                    </p:set>
                                    <p:animEffect transition="in" filter="strips(downRight)">
                                      <p:cBhvr>
                                        <p:cTn id="23" dur="500"/>
                                        <p:tgtEl>
                                          <p:spTgt spid="597006"/>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597008"/>
                                        </p:tgtEl>
                                        <p:attrNameLst>
                                          <p:attrName>style.visibility</p:attrName>
                                        </p:attrNameLst>
                                      </p:cBhvr>
                                      <p:to>
                                        <p:strVal val="visible"/>
                                      </p:to>
                                    </p:set>
                                    <p:animEffect transition="in" filter="strips(downRight)">
                                      <p:cBhvr>
                                        <p:cTn id="27" dur="500"/>
                                        <p:tgtEl>
                                          <p:spTgt spid="597008"/>
                                        </p:tgtEl>
                                      </p:cBhvr>
                                    </p:animEffect>
                                  </p:childTnLst>
                                </p:cTn>
                              </p:par>
                            </p:childTnLst>
                          </p:cTn>
                        </p:par>
                        <p:par>
                          <p:cTn id="28" fill="hold" nodeType="afterGroup">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7020"/>
                                        </p:tgtEl>
                                        <p:attrNameLst>
                                          <p:attrName>style.visibility</p:attrName>
                                        </p:attrNameLst>
                                      </p:cBhvr>
                                      <p:to>
                                        <p:strVal val="visible"/>
                                      </p:to>
                                    </p:set>
                                    <p:animEffect transition="in" filter="strips(downRight)">
                                      <p:cBhvr>
                                        <p:cTn id="31" dur="500"/>
                                        <p:tgtEl>
                                          <p:spTgt spid="597020"/>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597007"/>
                                        </p:tgtEl>
                                        <p:attrNameLst>
                                          <p:attrName>style.visibility</p:attrName>
                                        </p:attrNameLst>
                                      </p:cBhvr>
                                      <p:to>
                                        <p:strVal val="visible"/>
                                      </p:to>
                                    </p:set>
                                    <p:animEffect transition="in" filter="strips(downRight)">
                                      <p:cBhvr>
                                        <p:cTn id="35" dur="500"/>
                                        <p:tgtEl>
                                          <p:spTgt spid="597007"/>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597010"/>
                                        </p:tgtEl>
                                        <p:attrNameLst>
                                          <p:attrName>style.visibility</p:attrName>
                                        </p:attrNameLst>
                                      </p:cBhvr>
                                      <p:to>
                                        <p:strVal val="visible"/>
                                      </p:to>
                                    </p:set>
                                    <p:animEffect transition="in" filter="strips(downRight)">
                                      <p:cBhvr>
                                        <p:cTn id="39" dur="500"/>
                                        <p:tgtEl>
                                          <p:spTgt spid="597010"/>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597009"/>
                                        </p:tgtEl>
                                        <p:attrNameLst>
                                          <p:attrName>style.visibility</p:attrName>
                                        </p:attrNameLst>
                                      </p:cBhvr>
                                      <p:to>
                                        <p:strVal val="visible"/>
                                      </p:to>
                                    </p:set>
                                    <p:animEffect transition="in" filter="strips(downRight)">
                                      <p:cBhvr>
                                        <p:cTn id="43" dur="500"/>
                                        <p:tgtEl>
                                          <p:spTgt spid="597009"/>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97012"/>
                                        </p:tgtEl>
                                        <p:attrNameLst>
                                          <p:attrName>style.visibility</p:attrName>
                                        </p:attrNameLst>
                                      </p:cBhvr>
                                      <p:to>
                                        <p:strVal val="visible"/>
                                      </p:to>
                                    </p:set>
                                    <p:animEffect transition="in" filter="strips(downRight)">
                                      <p:cBhvr>
                                        <p:cTn id="47" dur="500"/>
                                        <p:tgtEl>
                                          <p:spTgt spid="597012"/>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597011"/>
                                        </p:tgtEl>
                                        <p:attrNameLst>
                                          <p:attrName>style.visibility</p:attrName>
                                        </p:attrNameLst>
                                      </p:cBhvr>
                                      <p:to>
                                        <p:strVal val="visible"/>
                                      </p:to>
                                    </p:set>
                                    <p:animEffect transition="in" filter="strips(downRight)">
                                      <p:cBhvr>
                                        <p:cTn id="51" dur="500"/>
                                        <p:tgtEl>
                                          <p:spTgt spid="597011"/>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597014"/>
                                        </p:tgtEl>
                                        <p:attrNameLst>
                                          <p:attrName>style.visibility</p:attrName>
                                        </p:attrNameLst>
                                      </p:cBhvr>
                                      <p:to>
                                        <p:strVal val="visible"/>
                                      </p:to>
                                    </p:set>
                                    <p:animEffect transition="in" filter="strips(downRight)">
                                      <p:cBhvr>
                                        <p:cTn id="55" dur="500"/>
                                        <p:tgtEl>
                                          <p:spTgt spid="597014"/>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597013"/>
                                        </p:tgtEl>
                                        <p:attrNameLst>
                                          <p:attrName>style.visibility</p:attrName>
                                        </p:attrNameLst>
                                      </p:cBhvr>
                                      <p:to>
                                        <p:strVal val="visible"/>
                                      </p:to>
                                    </p:set>
                                    <p:animEffect transition="in" filter="strips(downRight)">
                                      <p:cBhvr>
                                        <p:cTn id="59" dur="500"/>
                                        <p:tgtEl>
                                          <p:spTgt spid="597013"/>
                                        </p:tgtEl>
                                      </p:cBhvr>
                                    </p:animEffect>
                                  </p:childTnLst>
                                </p:cTn>
                              </p:par>
                            </p:childTnLst>
                          </p:cTn>
                        </p:par>
                        <p:par>
                          <p:cTn id="60" fill="hold" nodeType="afterGroup">
                            <p:stCondLst>
                              <p:cond delay="7000"/>
                            </p:stCondLst>
                            <p:childTnLst>
                              <p:par>
                                <p:cTn id="61" presetID="18" presetClass="entr" presetSubtype="6" fill="hold" nodeType="afterEffect">
                                  <p:stCondLst>
                                    <p:cond delay="0"/>
                                  </p:stCondLst>
                                  <p:childTnLst>
                                    <p:set>
                                      <p:cBhvr>
                                        <p:cTn id="62" dur="1" fill="hold">
                                          <p:stCondLst>
                                            <p:cond delay="0"/>
                                          </p:stCondLst>
                                        </p:cTn>
                                        <p:tgtEl>
                                          <p:spTgt spid="597018"/>
                                        </p:tgtEl>
                                        <p:attrNameLst>
                                          <p:attrName>style.visibility</p:attrName>
                                        </p:attrNameLst>
                                      </p:cBhvr>
                                      <p:to>
                                        <p:strVal val="visible"/>
                                      </p:to>
                                    </p:set>
                                    <p:animEffect transition="in" filter="strips(downRight)">
                                      <p:cBhvr>
                                        <p:cTn id="63" dur="500"/>
                                        <p:tgtEl>
                                          <p:spTgt spid="597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8" grpId="0" animBg="1"/>
      <p:bldP spid="597000" grpId="0" animBg="1"/>
      <p:bldP spid="597001" grpId="0" animBg="1"/>
      <p:bldP spid="597002" grpId="0" animBg="1"/>
      <p:bldP spid="597007" grpId="0" animBg="1"/>
      <p:bldP spid="597008" grpId="0" animBg="1"/>
      <p:bldP spid="597009" grpId="0" animBg="1"/>
      <p:bldP spid="597010" grpId="0" animBg="1"/>
      <p:bldP spid="597011" grpId="0" animBg="1"/>
      <p:bldP spid="597012" grpId="0" animBg="1"/>
      <p:bldP spid="597013" grpId="0" animBg="1"/>
      <p:bldP spid="5970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137525" cy="1258887"/>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Şartlı Muafiyet Sistemi (-III-)</a:t>
            </a:r>
            <a:br>
              <a:rPr lang="tr-TR" altLang="tr-TR" sz="3300" b="1" smtClean="0">
                <a:latin typeface="Tahoma" pitchFamily="34" charset="0"/>
              </a:rPr>
            </a:br>
            <a:r>
              <a:rPr lang="tr-TR" altLang="tr-TR" sz="3300" b="1" smtClean="0">
                <a:latin typeface="Tahoma" pitchFamily="34" charset="0"/>
              </a:rPr>
              <a:t>(Eşdeğer Eşya Kullanımı)</a:t>
            </a:r>
          </a:p>
        </p:txBody>
      </p:sp>
      <p:sp>
        <p:nvSpPr>
          <p:cNvPr id="600067" name="AutoShape 3"/>
          <p:cNvSpPr>
            <a:spLocks noChangeArrowheads="1"/>
          </p:cNvSpPr>
          <p:nvPr/>
        </p:nvSpPr>
        <p:spPr bwMode="auto">
          <a:xfrm>
            <a:off x="2992438" y="2189163"/>
            <a:ext cx="1238250" cy="608012"/>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EŞDEĞER EŞYA</a:t>
            </a:r>
          </a:p>
        </p:txBody>
      </p:sp>
      <p:sp>
        <p:nvSpPr>
          <p:cNvPr id="600068" name="AutoShape 4"/>
          <p:cNvSpPr>
            <a:spLocks noChangeArrowheads="1"/>
          </p:cNvSpPr>
          <p:nvPr/>
        </p:nvSpPr>
        <p:spPr bwMode="auto">
          <a:xfrm>
            <a:off x="2563813" y="2389188"/>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0069" name="AutoShape 5"/>
          <p:cNvSpPr>
            <a:spLocks noChangeArrowheads="1"/>
          </p:cNvSpPr>
          <p:nvPr/>
        </p:nvSpPr>
        <p:spPr bwMode="auto">
          <a:xfrm>
            <a:off x="979488" y="2233613"/>
            <a:ext cx="1492250" cy="515937"/>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solidFill>
                  <a:srgbClr val="FF0000"/>
                </a:solidFill>
                <a:latin typeface="Verdana" pitchFamily="34" charset="0"/>
              </a:rPr>
              <a:t>BELGE</a:t>
            </a:r>
          </a:p>
          <a:p>
            <a:pPr algn="ctr" eaLnBrk="1" hangingPunct="1"/>
            <a:r>
              <a:rPr lang="tr-TR" altLang="tr-TR" sz="1500" b="1">
                <a:solidFill>
                  <a:srgbClr val="FF0000"/>
                </a:solidFill>
                <a:latin typeface="Verdana" pitchFamily="34" charset="0"/>
              </a:rPr>
              <a:t>BAŞLANGICI</a:t>
            </a:r>
          </a:p>
        </p:txBody>
      </p:sp>
      <p:sp>
        <p:nvSpPr>
          <p:cNvPr id="600070" name="AutoShape 6"/>
          <p:cNvSpPr>
            <a:spLocks noChangeArrowheads="1"/>
          </p:cNvSpPr>
          <p:nvPr/>
        </p:nvSpPr>
        <p:spPr bwMode="auto">
          <a:xfrm>
            <a:off x="4313238" y="2389188"/>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600071" name="Group 7"/>
          <p:cNvGrpSpPr>
            <a:grpSpLocks/>
          </p:cNvGrpSpPr>
          <p:nvPr/>
        </p:nvGrpSpPr>
        <p:grpSpPr bwMode="auto">
          <a:xfrm>
            <a:off x="6613525" y="3179763"/>
            <a:ext cx="930275" cy="1401762"/>
            <a:chOff x="2968" y="2568"/>
            <a:chExt cx="866" cy="1294"/>
          </a:xfrm>
        </p:grpSpPr>
        <p:graphicFrame>
          <p:nvGraphicFramePr>
            <p:cNvPr id="45078" name="Object 8"/>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45080" name="Klip" r:id="rId3" imgW="3032125" imgH="4533900" progId="MS_ClipArt_Gallery.2">
                    <p:embed/>
                  </p:oleObj>
                </mc:Choice>
                <mc:Fallback>
                  <p:oleObj name="Klip" r:id="rId3" imgW="3032125" imgH="45339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79" name="WordArt 9"/>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a:ln w="9525">
                    <a:solidFill>
                      <a:srgbClr val="000000"/>
                    </a:solidFill>
                    <a:round/>
                    <a:headEnd/>
                    <a:tailEnd/>
                  </a:ln>
                  <a:latin typeface="Arial Black"/>
                </a:rPr>
                <a:t>GÜMRÜK</a:t>
              </a:r>
            </a:p>
          </p:txBody>
        </p:sp>
      </p:grpSp>
      <p:sp>
        <p:nvSpPr>
          <p:cNvPr id="600074" name="AutoShape 10"/>
          <p:cNvSpPr>
            <a:spLocks noChangeArrowheads="1"/>
          </p:cNvSpPr>
          <p:nvPr/>
        </p:nvSpPr>
        <p:spPr bwMode="auto">
          <a:xfrm>
            <a:off x="4746625" y="2316163"/>
            <a:ext cx="1214438" cy="355600"/>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ÜRETİM</a:t>
            </a:r>
          </a:p>
        </p:txBody>
      </p:sp>
      <p:sp>
        <p:nvSpPr>
          <p:cNvPr id="600075" name="AutoShape 11"/>
          <p:cNvSpPr>
            <a:spLocks noChangeArrowheads="1"/>
          </p:cNvSpPr>
          <p:nvPr/>
        </p:nvSpPr>
        <p:spPr bwMode="auto">
          <a:xfrm>
            <a:off x="6042025" y="23780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0076" name="AutoShape 12"/>
          <p:cNvSpPr>
            <a:spLocks noChangeArrowheads="1"/>
          </p:cNvSpPr>
          <p:nvPr/>
        </p:nvSpPr>
        <p:spPr bwMode="auto">
          <a:xfrm>
            <a:off x="6451600" y="2305050"/>
            <a:ext cx="1214438" cy="355600"/>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İHRACAT</a:t>
            </a:r>
          </a:p>
        </p:txBody>
      </p:sp>
      <p:sp>
        <p:nvSpPr>
          <p:cNvPr id="600078" name="AutoShape 14"/>
          <p:cNvSpPr>
            <a:spLocks noChangeArrowheads="1"/>
          </p:cNvSpPr>
          <p:nvPr/>
        </p:nvSpPr>
        <p:spPr bwMode="auto">
          <a:xfrm>
            <a:off x="4662488" y="5053013"/>
            <a:ext cx="1238250" cy="608012"/>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BELGE</a:t>
            </a:r>
          </a:p>
          <a:p>
            <a:pPr algn="ctr" eaLnBrk="1" hangingPunct="1"/>
            <a:r>
              <a:rPr lang="tr-TR" altLang="tr-TR" sz="1500" b="1">
                <a:solidFill>
                  <a:srgbClr val="FF0000"/>
                </a:solidFill>
                <a:latin typeface="Verdana" pitchFamily="34" charset="0"/>
              </a:rPr>
              <a:t>SONU</a:t>
            </a:r>
          </a:p>
        </p:txBody>
      </p:sp>
      <p:sp>
        <p:nvSpPr>
          <p:cNvPr id="600079" name="AutoShape 15"/>
          <p:cNvSpPr>
            <a:spLocks noChangeArrowheads="1"/>
          </p:cNvSpPr>
          <p:nvPr/>
        </p:nvSpPr>
        <p:spPr bwMode="auto">
          <a:xfrm rot="5400000">
            <a:off x="6895307" y="282019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0080" name="AutoShape 16"/>
          <p:cNvSpPr>
            <a:spLocks noChangeArrowheads="1"/>
          </p:cNvSpPr>
          <p:nvPr/>
        </p:nvSpPr>
        <p:spPr bwMode="auto">
          <a:xfrm>
            <a:off x="2840038" y="5041900"/>
            <a:ext cx="1238250" cy="608013"/>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TEMİNAT</a:t>
            </a:r>
          </a:p>
          <a:p>
            <a:pPr algn="ctr" eaLnBrk="1" hangingPunct="1"/>
            <a:r>
              <a:rPr lang="tr-TR" altLang="tr-TR" sz="1500" b="1">
                <a:latin typeface="Verdana" pitchFamily="34" charset="0"/>
              </a:rPr>
              <a:t>İADE</a:t>
            </a:r>
          </a:p>
        </p:txBody>
      </p:sp>
      <p:sp>
        <p:nvSpPr>
          <p:cNvPr id="600081" name="AutoShape 17"/>
          <p:cNvSpPr>
            <a:spLocks noChangeArrowheads="1"/>
          </p:cNvSpPr>
          <p:nvPr/>
        </p:nvSpPr>
        <p:spPr bwMode="auto">
          <a:xfrm rot="10800000">
            <a:off x="6008688" y="5246688"/>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aphicFrame>
        <p:nvGraphicFramePr>
          <p:cNvPr id="600084" name="Object 20"/>
          <p:cNvGraphicFramePr>
            <a:graphicFrameLocks noGrp="1" noChangeAspect="1"/>
          </p:cNvGraphicFramePr>
          <p:nvPr>
            <p:ph sz="half" idx="2"/>
          </p:nvPr>
        </p:nvGraphicFramePr>
        <p:xfrm>
          <a:off x="2984500" y="3516313"/>
          <a:ext cx="885825" cy="1439862"/>
        </p:xfrm>
        <a:graphic>
          <a:graphicData uri="http://schemas.openxmlformats.org/presentationml/2006/ole">
            <mc:AlternateContent xmlns:mc="http://schemas.openxmlformats.org/markup-compatibility/2006">
              <mc:Choice xmlns:v="urn:schemas-microsoft-com:vml" Requires="v">
                <p:oleObj spid="_x0000_s45081" name="Klip" r:id="rId5" imgW="3467100" imgH="5632450" progId="MS_ClipArt_Gallery.2">
                  <p:embed/>
                </p:oleObj>
              </mc:Choice>
              <mc:Fallback>
                <p:oleObj name="Klip" r:id="rId5" imgW="3467100" imgH="5632450" progId="MS_ClipArt_Gallery.2">
                  <p:embed/>
                  <p:pic>
                    <p:nvPicPr>
                      <p:cNvPr id="0" name="Object 2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0" y="3516313"/>
                        <a:ext cx="885825" cy="14398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0085" name="AutoShape 21"/>
          <p:cNvSpPr>
            <a:spLocks noChangeArrowheads="1"/>
          </p:cNvSpPr>
          <p:nvPr/>
        </p:nvSpPr>
        <p:spPr bwMode="auto">
          <a:xfrm>
            <a:off x="6462713" y="5162550"/>
            <a:ext cx="1214437" cy="355600"/>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İTHALAT</a:t>
            </a:r>
          </a:p>
        </p:txBody>
      </p:sp>
      <p:sp>
        <p:nvSpPr>
          <p:cNvPr id="600086" name="AutoShape 22"/>
          <p:cNvSpPr>
            <a:spLocks noChangeArrowheads="1"/>
          </p:cNvSpPr>
          <p:nvPr/>
        </p:nvSpPr>
        <p:spPr bwMode="auto">
          <a:xfrm rot="5400000">
            <a:off x="6900068" y="4742657"/>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600089" name="Group 25"/>
          <p:cNvGrpSpPr>
            <a:grpSpLocks/>
          </p:cNvGrpSpPr>
          <p:nvPr/>
        </p:nvGrpSpPr>
        <p:grpSpPr bwMode="auto">
          <a:xfrm>
            <a:off x="7737475" y="3589338"/>
            <a:ext cx="579438" cy="2028825"/>
            <a:chOff x="5012" y="2205"/>
            <a:chExt cx="365" cy="1278"/>
          </a:xfrm>
        </p:grpSpPr>
        <p:sp>
          <p:nvSpPr>
            <p:cNvPr id="45076" name="AutoShape 23"/>
            <p:cNvSpPr>
              <a:spLocks noChangeArrowheads="1"/>
            </p:cNvSpPr>
            <p:nvPr/>
          </p:nvSpPr>
          <p:spPr bwMode="auto">
            <a:xfrm>
              <a:off x="5012" y="2205"/>
              <a:ext cx="317" cy="1278"/>
            </a:xfrm>
            <a:prstGeom prst="curvedLeftArrow">
              <a:avLst>
                <a:gd name="adj1" fmla="val 48715"/>
                <a:gd name="adj2" fmla="val 127292"/>
                <a:gd name="adj3" fmla="val 367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45077" name="AutoShape 19"/>
            <p:cNvSpPr>
              <a:spLocks noChangeArrowheads="1"/>
            </p:cNvSpPr>
            <p:nvPr/>
          </p:nvSpPr>
          <p:spPr bwMode="auto">
            <a:xfrm rot="-5400000">
              <a:off x="4937" y="2688"/>
              <a:ext cx="695" cy="18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nchor="ctr">
              <a:spAutoFit/>
            </a:bodyPr>
            <a:lstStyle/>
            <a:p>
              <a:pPr algn="ctr" eaLnBrk="1" hangingPunct="1"/>
              <a:r>
                <a:rPr lang="tr-TR" altLang="tr-TR" sz="1000" b="1">
                  <a:latin typeface="Verdana" pitchFamily="34" charset="0"/>
                </a:rPr>
                <a:t>T</a:t>
              </a:r>
            </a:p>
            <a:p>
              <a:pPr algn="ctr" eaLnBrk="1" hangingPunct="1"/>
              <a:r>
                <a:rPr lang="tr-TR" altLang="tr-TR" sz="1000" b="1">
                  <a:latin typeface="Verdana" pitchFamily="34" charset="0"/>
                </a:rPr>
                <a:t>E</a:t>
              </a:r>
            </a:p>
            <a:p>
              <a:pPr algn="ctr" eaLnBrk="1" hangingPunct="1"/>
              <a:r>
                <a:rPr lang="tr-TR" altLang="tr-TR" sz="1000" b="1">
                  <a:latin typeface="Verdana" pitchFamily="34" charset="0"/>
                </a:rPr>
                <a:t>M</a:t>
              </a:r>
            </a:p>
            <a:p>
              <a:pPr algn="ctr" eaLnBrk="1" hangingPunct="1"/>
              <a:r>
                <a:rPr lang="tr-TR" altLang="tr-TR" sz="1000" b="1">
                  <a:latin typeface="Verdana" pitchFamily="34" charset="0"/>
                </a:rPr>
                <a:t>İ</a:t>
              </a:r>
            </a:p>
            <a:p>
              <a:pPr algn="ctr" eaLnBrk="1" hangingPunct="1"/>
              <a:r>
                <a:rPr lang="tr-TR" altLang="tr-TR" sz="1000" b="1">
                  <a:latin typeface="Verdana" pitchFamily="34" charset="0"/>
                </a:rPr>
                <a:t>N</a:t>
              </a:r>
            </a:p>
            <a:p>
              <a:pPr algn="ctr" eaLnBrk="1" hangingPunct="1"/>
              <a:r>
                <a:rPr lang="tr-TR" altLang="tr-TR" sz="1000" b="1">
                  <a:latin typeface="Verdana" pitchFamily="34" charset="0"/>
                </a:rPr>
                <a:t>A</a:t>
              </a:r>
            </a:p>
            <a:p>
              <a:pPr algn="ctr" eaLnBrk="1" hangingPunct="1"/>
              <a:r>
                <a:rPr lang="tr-TR" altLang="tr-TR" sz="1000" b="1">
                  <a:latin typeface="Verdana" pitchFamily="34" charset="0"/>
                </a:rPr>
                <a:t>T</a:t>
              </a:r>
            </a:p>
          </p:txBody>
        </p:sp>
      </p:grpSp>
      <p:sp>
        <p:nvSpPr>
          <p:cNvPr id="600090" name="AutoShape 26"/>
          <p:cNvSpPr>
            <a:spLocks noChangeArrowheads="1"/>
          </p:cNvSpPr>
          <p:nvPr/>
        </p:nvSpPr>
        <p:spPr bwMode="auto">
          <a:xfrm rot="10800000">
            <a:off x="4208463" y="5246688"/>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00069"/>
                                        </p:tgtEl>
                                        <p:attrNameLst>
                                          <p:attrName>style.visibility</p:attrName>
                                        </p:attrNameLst>
                                      </p:cBhvr>
                                      <p:to>
                                        <p:strVal val="visible"/>
                                      </p:to>
                                    </p:set>
                                    <p:animEffect transition="in" filter="strips(downRight)">
                                      <p:cBhvr>
                                        <p:cTn id="7" dur="500"/>
                                        <p:tgtEl>
                                          <p:spTgt spid="600069"/>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00068"/>
                                        </p:tgtEl>
                                        <p:attrNameLst>
                                          <p:attrName>style.visibility</p:attrName>
                                        </p:attrNameLst>
                                      </p:cBhvr>
                                      <p:to>
                                        <p:strVal val="visible"/>
                                      </p:to>
                                    </p:set>
                                    <p:animEffect transition="in" filter="strips(downRight)">
                                      <p:cBhvr>
                                        <p:cTn id="11" dur="500"/>
                                        <p:tgtEl>
                                          <p:spTgt spid="60006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00067"/>
                                        </p:tgtEl>
                                        <p:attrNameLst>
                                          <p:attrName>style.visibility</p:attrName>
                                        </p:attrNameLst>
                                      </p:cBhvr>
                                      <p:to>
                                        <p:strVal val="visible"/>
                                      </p:to>
                                    </p:set>
                                    <p:animEffect transition="in" filter="strips(downRight)">
                                      <p:cBhvr>
                                        <p:cTn id="15" dur="500"/>
                                        <p:tgtEl>
                                          <p:spTgt spid="600067"/>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00070"/>
                                        </p:tgtEl>
                                        <p:attrNameLst>
                                          <p:attrName>style.visibility</p:attrName>
                                        </p:attrNameLst>
                                      </p:cBhvr>
                                      <p:to>
                                        <p:strVal val="visible"/>
                                      </p:to>
                                    </p:set>
                                    <p:animEffect transition="in" filter="strips(downRight)">
                                      <p:cBhvr>
                                        <p:cTn id="19" dur="500"/>
                                        <p:tgtEl>
                                          <p:spTgt spid="600070"/>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00074"/>
                                        </p:tgtEl>
                                        <p:attrNameLst>
                                          <p:attrName>style.visibility</p:attrName>
                                        </p:attrNameLst>
                                      </p:cBhvr>
                                      <p:to>
                                        <p:strVal val="visible"/>
                                      </p:to>
                                    </p:set>
                                    <p:animEffect transition="in" filter="strips(downRight)">
                                      <p:cBhvr>
                                        <p:cTn id="23" dur="500"/>
                                        <p:tgtEl>
                                          <p:spTgt spid="600074"/>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00075"/>
                                        </p:tgtEl>
                                        <p:attrNameLst>
                                          <p:attrName>style.visibility</p:attrName>
                                        </p:attrNameLst>
                                      </p:cBhvr>
                                      <p:to>
                                        <p:strVal val="visible"/>
                                      </p:to>
                                    </p:set>
                                    <p:animEffect transition="in" filter="strips(downRight)">
                                      <p:cBhvr>
                                        <p:cTn id="27" dur="500"/>
                                        <p:tgtEl>
                                          <p:spTgt spid="600075"/>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00076"/>
                                        </p:tgtEl>
                                        <p:attrNameLst>
                                          <p:attrName>style.visibility</p:attrName>
                                        </p:attrNameLst>
                                      </p:cBhvr>
                                      <p:to>
                                        <p:strVal val="visible"/>
                                      </p:to>
                                    </p:set>
                                    <p:animEffect transition="in" filter="strips(downRight)">
                                      <p:cBhvr>
                                        <p:cTn id="31" dur="500"/>
                                        <p:tgtEl>
                                          <p:spTgt spid="600076"/>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00079"/>
                                        </p:tgtEl>
                                        <p:attrNameLst>
                                          <p:attrName>style.visibility</p:attrName>
                                        </p:attrNameLst>
                                      </p:cBhvr>
                                      <p:to>
                                        <p:strVal val="visible"/>
                                      </p:to>
                                    </p:set>
                                    <p:animEffect transition="in" filter="strips(downRight)">
                                      <p:cBhvr>
                                        <p:cTn id="35" dur="500"/>
                                        <p:tgtEl>
                                          <p:spTgt spid="600079"/>
                                        </p:tgtEl>
                                      </p:cBhvr>
                                    </p:animEffect>
                                  </p:childTnLst>
                                </p:cTn>
                              </p:par>
                            </p:childTnLst>
                          </p:cTn>
                        </p:par>
                        <p:par>
                          <p:cTn id="36" fill="hold" nodeType="afterGroup">
                            <p:stCondLst>
                              <p:cond delay="4000"/>
                            </p:stCondLst>
                            <p:childTnLst>
                              <p:par>
                                <p:cTn id="37" presetID="18" presetClass="entr" presetSubtype="6" fill="hold" nodeType="afterEffect">
                                  <p:stCondLst>
                                    <p:cond delay="0"/>
                                  </p:stCondLst>
                                  <p:childTnLst>
                                    <p:set>
                                      <p:cBhvr>
                                        <p:cTn id="38" dur="1" fill="hold">
                                          <p:stCondLst>
                                            <p:cond delay="0"/>
                                          </p:stCondLst>
                                        </p:cTn>
                                        <p:tgtEl>
                                          <p:spTgt spid="600071"/>
                                        </p:tgtEl>
                                        <p:attrNameLst>
                                          <p:attrName>style.visibility</p:attrName>
                                        </p:attrNameLst>
                                      </p:cBhvr>
                                      <p:to>
                                        <p:strVal val="visible"/>
                                      </p:to>
                                    </p:set>
                                    <p:animEffect transition="in" filter="strips(downRight)">
                                      <p:cBhvr>
                                        <p:cTn id="39" dur="500"/>
                                        <p:tgtEl>
                                          <p:spTgt spid="600071"/>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600086"/>
                                        </p:tgtEl>
                                        <p:attrNameLst>
                                          <p:attrName>style.visibility</p:attrName>
                                        </p:attrNameLst>
                                      </p:cBhvr>
                                      <p:to>
                                        <p:strVal val="visible"/>
                                      </p:to>
                                    </p:set>
                                    <p:animEffect transition="in" filter="strips(downRight)">
                                      <p:cBhvr>
                                        <p:cTn id="43" dur="500"/>
                                        <p:tgtEl>
                                          <p:spTgt spid="600086"/>
                                        </p:tgtEl>
                                      </p:cBhvr>
                                    </p:animEffect>
                                  </p:childTnLst>
                                </p:cTn>
                              </p:par>
                            </p:childTnLst>
                          </p:cTn>
                        </p:par>
                        <p:par>
                          <p:cTn id="44" fill="hold" nodeType="afterGroup">
                            <p:stCondLst>
                              <p:cond delay="5000"/>
                            </p:stCondLst>
                            <p:childTnLst>
                              <p:par>
                                <p:cTn id="45" presetID="18" presetClass="entr" presetSubtype="6" fill="hold" nodeType="afterEffect">
                                  <p:stCondLst>
                                    <p:cond delay="0"/>
                                  </p:stCondLst>
                                  <p:childTnLst>
                                    <p:set>
                                      <p:cBhvr>
                                        <p:cTn id="46" dur="1" fill="hold">
                                          <p:stCondLst>
                                            <p:cond delay="0"/>
                                          </p:stCondLst>
                                        </p:cTn>
                                        <p:tgtEl>
                                          <p:spTgt spid="600089"/>
                                        </p:tgtEl>
                                        <p:attrNameLst>
                                          <p:attrName>style.visibility</p:attrName>
                                        </p:attrNameLst>
                                      </p:cBhvr>
                                      <p:to>
                                        <p:strVal val="visible"/>
                                      </p:to>
                                    </p:set>
                                    <p:animEffect transition="in" filter="strips(downRight)">
                                      <p:cBhvr>
                                        <p:cTn id="47" dur="500"/>
                                        <p:tgtEl>
                                          <p:spTgt spid="600089"/>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00085"/>
                                        </p:tgtEl>
                                        <p:attrNameLst>
                                          <p:attrName>style.visibility</p:attrName>
                                        </p:attrNameLst>
                                      </p:cBhvr>
                                      <p:to>
                                        <p:strVal val="visible"/>
                                      </p:to>
                                    </p:set>
                                    <p:animEffect transition="in" filter="strips(downRight)">
                                      <p:cBhvr>
                                        <p:cTn id="51" dur="500"/>
                                        <p:tgtEl>
                                          <p:spTgt spid="600085"/>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00081"/>
                                        </p:tgtEl>
                                        <p:attrNameLst>
                                          <p:attrName>style.visibility</p:attrName>
                                        </p:attrNameLst>
                                      </p:cBhvr>
                                      <p:to>
                                        <p:strVal val="visible"/>
                                      </p:to>
                                    </p:set>
                                    <p:animEffect transition="in" filter="strips(downRight)">
                                      <p:cBhvr>
                                        <p:cTn id="55" dur="500"/>
                                        <p:tgtEl>
                                          <p:spTgt spid="600081"/>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600078"/>
                                        </p:tgtEl>
                                        <p:attrNameLst>
                                          <p:attrName>style.visibility</p:attrName>
                                        </p:attrNameLst>
                                      </p:cBhvr>
                                      <p:to>
                                        <p:strVal val="visible"/>
                                      </p:to>
                                    </p:set>
                                    <p:animEffect transition="in" filter="strips(downRight)">
                                      <p:cBhvr>
                                        <p:cTn id="59" dur="500"/>
                                        <p:tgtEl>
                                          <p:spTgt spid="600078"/>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600090"/>
                                        </p:tgtEl>
                                        <p:attrNameLst>
                                          <p:attrName>style.visibility</p:attrName>
                                        </p:attrNameLst>
                                      </p:cBhvr>
                                      <p:to>
                                        <p:strVal val="visible"/>
                                      </p:to>
                                    </p:set>
                                    <p:animEffect transition="in" filter="strips(downRight)">
                                      <p:cBhvr>
                                        <p:cTn id="63" dur="500"/>
                                        <p:tgtEl>
                                          <p:spTgt spid="600090"/>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600080"/>
                                        </p:tgtEl>
                                        <p:attrNameLst>
                                          <p:attrName>style.visibility</p:attrName>
                                        </p:attrNameLst>
                                      </p:cBhvr>
                                      <p:to>
                                        <p:strVal val="visible"/>
                                      </p:to>
                                    </p:set>
                                    <p:animEffect transition="in" filter="strips(downRight)">
                                      <p:cBhvr>
                                        <p:cTn id="67" dur="500"/>
                                        <p:tgtEl>
                                          <p:spTgt spid="600080"/>
                                        </p:tgtEl>
                                      </p:cBhvr>
                                    </p:animEffect>
                                  </p:childTnLst>
                                </p:cTn>
                              </p:par>
                            </p:childTnLst>
                          </p:cTn>
                        </p:par>
                        <p:par>
                          <p:cTn id="68" fill="hold" nodeType="afterGroup">
                            <p:stCondLst>
                              <p:cond delay="8000"/>
                            </p:stCondLst>
                            <p:childTnLst>
                              <p:par>
                                <p:cTn id="69" presetID="18" presetClass="entr" presetSubtype="6" fill="hold" nodeType="afterEffect">
                                  <p:stCondLst>
                                    <p:cond delay="0"/>
                                  </p:stCondLst>
                                  <p:childTnLst>
                                    <p:set>
                                      <p:cBhvr>
                                        <p:cTn id="70" dur="1" fill="hold">
                                          <p:stCondLst>
                                            <p:cond delay="0"/>
                                          </p:stCondLst>
                                        </p:cTn>
                                        <p:tgtEl>
                                          <p:spTgt spid="600084"/>
                                        </p:tgtEl>
                                        <p:attrNameLst>
                                          <p:attrName>style.visibility</p:attrName>
                                        </p:attrNameLst>
                                      </p:cBhvr>
                                      <p:to>
                                        <p:strVal val="visible"/>
                                      </p:to>
                                    </p:set>
                                    <p:animEffect transition="in" filter="strips(downRight)">
                                      <p:cBhvr>
                                        <p:cTn id="71" dur="500"/>
                                        <p:tgtEl>
                                          <p:spTgt spid="60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animBg="1"/>
      <p:bldP spid="600068" grpId="0" animBg="1"/>
      <p:bldP spid="600069" grpId="0" animBg="1"/>
      <p:bldP spid="600070" grpId="0" animBg="1"/>
      <p:bldP spid="600074" grpId="0" animBg="1"/>
      <p:bldP spid="600075" grpId="0" animBg="1"/>
      <p:bldP spid="600076" grpId="0" animBg="1"/>
      <p:bldP spid="600078" grpId="0" animBg="1"/>
      <p:bldP spid="600079" grpId="0" animBg="1"/>
      <p:bldP spid="600080" grpId="0" animBg="1"/>
      <p:bldP spid="600081" grpId="0" animBg="1"/>
      <p:bldP spid="600085" grpId="0" animBg="1"/>
      <p:bldP spid="600086" grpId="0" animBg="1"/>
      <p:bldP spid="6000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143000" y="4129088"/>
            <a:ext cx="9525" cy="9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z="2400">
              <a:latin typeface="Times New Roman" pitchFamily="18" charset="0"/>
            </a:endParaRPr>
          </a:p>
        </p:txBody>
      </p:sp>
      <p:sp>
        <p:nvSpPr>
          <p:cNvPr id="8195" name="Rectangle 5"/>
          <p:cNvSpPr>
            <a:spLocks noChangeArrowheads="1"/>
          </p:cNvSpPr>
          <p:nvPr/>
        </p:nvSpPr>
        <p:spPr bwMode="auto">
          <a:xfrm>
            <a:off x="4557713" y="4129088"/>
            <a:ext cx="9525" cy="9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z="2400">
              <a:latin typeface="Times New Roman" pitchFamily="18" charset="0"/>
            </a:endParaRPr>
          </a:p>
        </p:txBody>
      </p:sp>
      <p:sp>
        <p:nvSpPr>
          <p:cNvPr id="8196" name="Rectangle 6"/>
          <p:cNvSpPr>
            <a:spLocks noChangeArrowheads="1"/>
          </p:cNvSpPr>
          <p:nvPr/>
        </p:nvSpPr>
        <p:spPr bwMode="auto">
          <a:xfrm>
            <a:off x="6330950" y="4129088"/>
            <a:ext cx="11113" cy="9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z="2400">
              <a:latin typeface="Times New Roman" pitchFamily="18" charset="0"/>
            </a:endParaRPr>
          </a:p>
        </p:txBody>
      </p:sp>
      <p:sp>
        <p:nvSpPr>
          <p:cNvPr id="8197" name="Rectangle 7"/>
          <p:cNvSpPr>
            <a:spLocks noChangeArrowheads="1"/>
          </p:cNvSpPr>
          <p:nvPr/>
        </p:nvSpPr>
        <p:spPr bwMode="auto">
          <a:xfrm>
            <a:off x="6921500" y="4129088"/>
            <a:ext cx="11113" cy="9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z="2400">
              <a:latin typeface="Times New Roman" pitchFamily="18" charset="0"/>
            </a:endParaRPr>
          </a:p>
        </p:txBody>
      </p:sp>
      <p:sp>
        <p:nvSpPr>
          <p:cNvPr id="8198" name="Rectangle 8"/>
          <p:cNvSpPr>
            <a:spLocks noChangeArrowheads="1"/>
          </p:cNvSpPr>
          <p:nvPr/>
        </p:nvSpPr>
        <p:spPr bwMode="auto">
          <a:xfrm>
            <a:off x="7867650" y="4129088"/>
            <a:ext cx="9525" cy="9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z="2400">
              <a:latin typeface="Times New Roman" pitchFamily="18" charset="0"/>
            </a:endParaRPr>
          </a:p>
        </p:txBody>
      </p:sp>
      <p:sp>
        <p:nvSpPr>
          <p:cNvPr id="8199" name="Metin kutusu 9"/>
          <p:cNvSpPr txBox="1">
            <a:spLocks noChangeArrowheads="1"/>
          </p:cNvSpPr>
          <p:nvPr/>
        </p:nvSpPr>
        <p:spPr bwMode="auto">
          <a:xfrm>
            <a:off x="684213" y="628967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endParaRPr lang="tr-TR" altLang="tr-TR" sz="1200">
              <a:latin typeface="Times New Roman" pitchFamily="18" charset="0"/>
            </a:endParaRPr>
          </a:p>
        </p:txBody>
      </p:sp>
      <p:graphicFrame>
        <p:nvGraphicFramePr>
          <p:cNvPr id="3" name="Tablo 2"/>
          <p:cNvGraphicFramePr>
            <a:graphicFrameLocks noGrp="1"/>
          </p:cNvGraphicFramePr>
          <p:nvPr/>
        </p:nvGraphicFramePr>
        <p:xfrm>
          <a:off x="539750" y="1412875"/>
          <a:ext cx="7993061" cy="4464049"/>
        </p:xfrm>
        <a:graphic>
          <a:graphicData uri="http://schemas.openxmlformats.org/drawingml/2006/table">
            <a:tbl>
              <a:tblPr firstRow="1" lastRow="1" bandRow="1">
                <a:tableStyleId>{5C22544A-7EE6-4342-B048-85BDC9FD1C3A}</a:tableStyleId>
              </a:tblPr>
              <a:tblGrid>
                <a:gridCol w="1537127"/>
                <a:gridCol w="1075989"/>
                <a:gridCol w="1075989"/>
                <a:gridCol w="1075989"/>
                <a:gridCol w="1075989"/>
                <a:gridCol w="1075989"/>
                <a:gridCol w="1075989"/>
              </a:tblGrid>
              <a:tr h="529572">
                <a:tc rowSpan="2">
                  <a:txBody>
                    <a:bodyPr/>
                    <a:lstStyle/>
                    <a:p>
                      <a:pPr algn="ctr" fontAlgn="ctr"/>
                      <a:r>
                        <a:rPr lang="tr-TR" sz="1200" u="none" strike="noStrike" dirty="0">
                          <a:solidFill>
                            <a:srgbClr val="FF0000"/>
                          </a:solidFill>
                          <a:effectLst/>
                        </a:rPr>
                        <a:t>AY</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Genel</a:t>
                      </a:r>
                      <a:br>
                        <a:rPr lang="tr-TR" sz="1200" u="none" strike="noStrike" dirty="0" smtClean="0">
                          <a:solidFill>
                            <a:srgbClr val="FF0000"/>
                          </a:solidFill>
                          <a:effectLst/>
                        </a:rPr>
                      </a:br>
                      <a:r>
                        <a:rPr lang="tr-TR" sz="1200" u="none" strike="noStrike" dirty="0" smtClean="0">
                          <a:solidFill>
                            <a:srgbClr val="FF0000"/>
                          </a:solidFill>
                          <a:effectLst/>
                        </a:rPr>
                        <a:t>İhracat</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DİR</a:t>
                      </a:r>
                      <a:br>
                        <a:rPr lang="tr-TR" sz="1200" u="none" strike="noStrike" dirty="0" smtClean="0">
                          <a:solidFill>
                            <a:srgbClr val="FF0000"/>
                          </a:solidFill>
                          <a:effectLst/>
                        </a:rPr>
                      </a:br>
                      <a:r>
                        <a:rPr lang="tr-TR" sz="1200" u="none" strike="noStrike" dirty="0" smtClean="0">
                          <a:solidFill>
                            <a:srgbClr val="FF0000"/>
                          </a:solidFill>
                          <a:effectLst/>
                        </a:rPr>
                        <a:t>İhracat</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Payı</a:t>
                      </a:r>
                      <a:br>
                        <a:rPr lang="tr-TR" sz="1200" u="none" strike="noStrike" dirty="0" smtClean="0">
                          <a:solidFill>
                            <a:srgbClr val="FF0000"/>
                          </a:solidFill>
                          <a:effectLst/>
                        </a:rPr>
                      </a:br>
                      <a:r>
                        <a:rPr lang="tr-TR" sz="1200" u="none" strike="noStrike" dirty="0" smtClean="0">
                          <a:solidFill>
                            <a:srgbClr val="FF0000"/>
                          </a:solidFill>
                          <a:effectLst/>
                        </a:rPr>
                        <a:t>(%) </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Genel</a:t>
                      </a:r>
                      <a:br>
                        <a:rPr lang="tr-TR" sz="1200" u="none" strike="noStrike" dirty="0" smtClean="0">
                          <a:solidFill>
                            <a:srgbClr val="FF0000"/>
                          </a:solidFill>
                          <a:effectLst/>
                        </a:rPr>
                      </a:br>
                      <a:r>
                        <a:rPr lang="tr-TR" sz="1200" u="none" strike="noStrike" dirty="0" smtClean="0">
                          <a:solidFill>
                            <a:srgbClr val="FF0000"/>
                          </a:solidFill>
                          <a:effectLst/>
                        </a:rPr>
                        <a:t>İthalat</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DİR</a:t>
                      </a:r>
                      <a:br>
                        <a:rPr lang="tr-TR" sz="1200" u="none" strike="noStrike" dirty="0" smtClean="0">
                          <a:solidFill>
                            <a:srgbClr val="FF0000"/>
                          </a:solidFill>
                          <a:effectLst/>
                        </a:rPr>
                      </a:br>
                      <a:r>
                        <a:rPr lang="tr-TR" sz="1200" u="none" strike="noStrike" dirty="0" smtClean="0">
                          <a:solidFill>
                            <a:srgbClr val="FF0000"/>
                          </a:solidFill>
                          <a:effectLst/>
                        </a:rPr>
                        <a:t>İthalat</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ctr" fontAlgn="ctr"/>
                      <a:r>
                        <a:rPr lang="tr-TR" sz="1200" u="none" strike="noStrike" dirty="0" smtClean="0">
                          <a:solidFill>
                            <a:srgbClr val="FF0000"/>
                          </a:solidFill>
                          <a:effectLst/>
                        </a:rPr>
                        <a:t>Payı</a:t>
                      </a:r>
                      <a:br>
                        <a:rPr lang="tr-TR" sz="1200" u="none" strike="noStrike" dirty="0" smtClean="0">
                          <a:solidFill>
                            <a:srgbClr val="FF0000"/>
                          </a:solidFill>
                          <a:effectLst/>
                        </a:rPr>
                      </a:br>
                      <a:r>
                        <a:rPr lang="tr-TR" sz="1200" u="none" strike="noStrike" dirty="0" smtClean="0">
                          <a:solidFill>
                            <a:srgbClr val="FF0000"/>
                          </a:solidFill>
                          <a:effectLst/>
                        </a:rPr>
                        <a:t>(%) </a:t>
                      </a:r>
                      <a:endParaRPr lang="tr-TR" sz="1200" b="1" i="0" u="none" strike="noStrike" dirty="0">
                        <a:solidFill>
                          <a:srgbClr val="FF0000"/>
                        </a:solidFill>
                        <a:effectLst/>
                        <a:latin typeface="Arial" panose="020B0604020202020204" pitchFamily="34" charset="0"/>
                      </a:endParaRPr>
                    </a:p>
                  </a:txBody>
                  <a:tcPr marL="9525" marR="9525" marT="9524" marB="0" anchor="ctr"/>
                </a:tc>
              </a:tr>
              <a:tr h="198476">
                <a:tc vMerge="1">
                  <a:txBody>
                    <a:bodyPr/>
                    <a:lstStyle/>
                    <a:p>
                      <a:endParaRPr lang="tr-TR"/>
                    </a:p>
                  </a:txBody>
                  <a:tcPr/>
                </a:tc>
                <a:tc>
                  <a:txBody>
                    <a:bodyPr/>
                    <a:lstStyle/>
                    <a:p>
                      <a:pPr algn="ctr" fontAlgn="ctr"/>
                      <a:r>
                        <a:rPr lang="tr-TR" sz="1000" b="1" u="none" strike="noStrike" dirty="0">
                          <a:effectLst/>
                        </a:rPr>
                        <a:t>A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c>
                  <a:txBody>
                    <a:bodyPr/>
                    <a:lstStyle/>
                    <a:p>
                      <a:pPr algn="ctr" fontAlgn="ctr"/>
                      <a:r>
                        <a:rPr lang="tr-TR" sz="1000" b="1" u="none" strike="noStrike" dirty="0">
                          <a:effectLst/>
                        </a:rPr>
                        <a:t>B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c>
                  <a:txBody>
                    <a:bodyPr/>
                    <a:lstStyle/>
                    <a:p>
                      <a:pPr algn="ctr" fontAlgn="ctr"/>
                      <a:r>
                        <a:rPr lang="tr-TR" sz="1000" b="1" u="none" strike="noStrike" dirty="0">
                          <a:effectLst/>
                        </a:rPr>
                        <a:t>B/A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c>
                  <a:txBody>
                    <a:bodyPr/>
                    <a:lstStyle/>
                    <a:p>
                      <a:pPr algn="ctr" fontAlgn="ctr"/>
                      <a:r>
                        <a:rPr lang="tr-TR" sz="1000" b="1" u="none" strike="noStrike" dirty="0">
                          <a:effectLst/>
                        </a:rPr>
                        <a:t>C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c>
                  <a:txBody>
                    <a:bodyPr/>
                    <a:lstStyle/>
                    <a:p>
                      <a:pPr algn="ctr" fontAlgn="ctr"/>
                      <a:r>
                        <a:rPr lang="tr-TR" sz="1000" b="1" u="none" strike="noStrike" dirty="0">
                          <a:effectLst/>
                        </a:rPr>
                        <a:t>D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c>
                  <a:txBody>
                    <a:bodyPr/>
                    <a:lstStyle/>
                    <a:p>
                      <a:pPr algn="ctr" fontAlgn="ctr"/>
                      <a:r>
                        <a:rPr lang="tr-TR" sz="1000" b="1" u="none" strike="noStrike" dirty="0">
                          <a:effectLst/>
                        </a:rPr>
                        <a:t>D/C </a:t>
                      </a:r>
                      <a:endParaRPr lang="tr-TR" sz="1000" b="1" i="0" u="none" strike="noStrike" dirty="0">
                        <a:solidFill>
                          <a:srgbClr val="FFFFFF"/>
                        </a:solidFill>
                        <a:effectLst/>
                        <a:latin typeface="Arial" panose="020B0604020202020204" pitchFamily="34" charset="0"/>
                      </a:endParaRPr>
                    </a:p>
                  </a:txBody>
                  <a:tcPr marL="9525" marR="9525" marT="9524" marB="0" anchor="ctr">
                    <a:solidFill>
                      <a:schemeClr val="accent5">
                        <a:lumMod val="75000"/>
                      </a:schemeClr>
                    </a:solidFill>
                  </a:tcPr>
                </a:tc>
              </a:tr>
              <a:tr h="280200">
                <a:tc>
                  <a:txBody>
                    <a:bodyPr/>
                    <a:lstStyle/>
                    <a:p>
                      <a:pPr algn="ctr" fontAlgn="ctr"/>
                      <a:r>
                        <a:rPr lang="tr-TR" sz="1300" u="none" strike="noStrike" dirty="0">
                          <a:effectLst/>
                        </a:rPr>
                        <a:t>2003</a:t>
                      </a:r>
                      <a:endParaRPr lang="tr-TR" sz="1300" b="0" i="0" u="none" strike="noStrike" dirty="0">
                        <a:effectLst/>
                        <a:latin typeface="Arial" panose="020B0604020202020204" pitchFamily="34" charset="0"/>
                      </a:endParaRPr>
                    </a:p>
                  </a:txBody>
                  <a:tcPr marL="9525" marR="9525" marT="9524" marB="0" anchor="ctr"/>
                </a:tc>
                <a:tc>
                  <a:txBody>
                    <a:bodyPr/>
                    <a:lstStyle/>
                    <a:p>
                      <a:pPr algn="r" fontAlgn="ctr"/>
                      <a:r>
                        <a:rPr lang="tr-TR" sz="1300" u="none" strike="noStrike" dirty="0">
                          <a:effectLst/>
                        </a:rPr>
                        <a:t>47.253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24.113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%51,03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69.340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11.534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%16,63  </a:t>
                      </a:r>
                      <a:endParaRPr lang="tr-TR" sz="1300" b="0" i="0" u="none" strike="noStrike">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dirty="0">
                          <a:effectLst/>
                        </a:rPr>
                        <a:t>2004</a:t>
                      </a:r>
                      <a:endParaRPr lang="tr-TR" sz="1300" b="0" i="0" u="none" strike="noStrike" dirty="0">
                        <a:effectLst/>
                        <a:latin typeface="Arial" panose="020B0604020202020204" pitchFamily="34" charset="0"/>
                      </a:endParaRPr>
                    </a:p>
                  </a:txBody>
                  <a:tcPr marL="9525" marR="9525" marT="9524" marB="0" anchor="ctr"/>
                </a:tc>
                <a:tc>
                  <a:txBody>
                    <a:bodyPr/>
                    <a:lstStyle/>
                    <a:p>
                      <a:pPr algn="r" fontAlgn="ctr"/>
                      <a:r>
                        <a:rPr lang="tr-TR" sz="1300" u="none" strike="noStrike" dirty="0">
                          <a:effectLst/>
                        </a:rPr>
                        <a:t>63.167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34.115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%54,01  </a:t>
                      </a:r>
                      <a:endParaRPr lang="tr-TR" sz="1300" b="0" i="0" u="none" strike="noStrike" dirty="0">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97.540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16.344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%16,76  </a:t>
                      </a:r>
                      <a:endParaRPr lang="tr-TR" sz="1300" b="0" i="0" u="none" strike="noStrike">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2005</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73.476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37.775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%51,41  </a:t>
                      </a:r>
                      <a:endParaRPr lang="tr-TR" sz="1300" b="0" i="0" u="none" strike="noStrike" dirty="0">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116.774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17.250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%14,77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2006</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85.535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43.557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%50,92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139.576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18.789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%13,46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2007</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107.272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52.163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%48,63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170.063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24.285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%14,28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2008</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132.027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62.796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%47,56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201.964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30.780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%15,24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2009</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102.143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45.528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%44,57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140.928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20.482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%14,53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2010</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113.883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52.441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%46,05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185.544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25.140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%13,55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2011</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134.907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62.788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%46,54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240.842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29.960  </a:t>
                      </a:r>
                      <a:endParaRPr lang="tr-TR" sz="1300" b="0" i="0" u="none" strike="noStrike" dirty="0">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%12,44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2012</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152.462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63.680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%41,77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236.545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30.757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%13,00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300" u="none" strike="noStrike">
                          <a:effectLst/>
                        </a:rPr>
                        <a:t>2013</a:t>
                      </a:r>
                      <a:endParaRPr lang="tr-TR" sz="1300" b="0" i="0" u="none" strike="noStrike">
                        <a:effectLst/>
                        <a:latin typeface="Arial" panose="020B0604020202020204" pitchFamily="34" charset="0"/>
                      </a:endParaRPr>
                    </a:p>
                  </a:txBody>
                  <a:tcPr marL="9525" marR="9525" marT="9524" marB="0" anchor="ctr"/>
                </a:tc>
                <a:tc>
                  <a:txBody>
                    <a:bodyPr/>
                    <a:lstStyle/>
                    <a:p>
                      <a:pPr algn="r" fontAlgn="ctr"/>
                      <a:r>
                        <a:rPr lang="tr-TR" sz="1300" u="none" strike="noStrike">
                          <a:effectLst/>
                        </a:rPr>
                        <a:t>151.803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66.737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%43,96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251.661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31.381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%12,47  </a:t>
                      </a:r>
                      <a:endParaRPr lang="tr-TR" sz="1300" b="0" i="0" u="none" strike="noStrike" dirty="0">
                        <a:solidFill>
                          <a:srgbClr val="000000"/>
                        </a:solidFill>
                        <a:effectLst/>
                        <a:latin typeface="Arial" panose="020B0604020202020204" pitchFamily="34" charset="0"/>
                      </a:endParaRPr>
                    </a:p>
                  </a:txBody>
                  <a:tcPr marL="9525" marR="108002" marT="9524" marB="0" anchor="ctr"/>
                </a:tc>
              </a:tr>
              <a:tr h="373601">
                <a:tc>
                  <a:txBody>
                    <a:bodyPr/>
                    <a:lstStyle/>
                    <a:p>
                      <a:pPr algn="ctr" fontAlgn="ctr"/>
                      <a:r>
                        <a:rPr lang="tr-TR" sz="1300" u="none" strike="noStrike" dirty="0" smtClean="0">
                          <a:effectLst/>
                        </a:rPr>
                        <a:t>2014 (</a:t>
                      </a:r>
                      <a:r>
                        <a:rPr lang="tr-TR" sz="1300" u="none" strike="noStrike" dirty="0">
                          <a:effectLst/>
                        </a:rPr>
                        <a:t>Oca-Eki)</a:t>
                      </a:r>
                      <a:endParaRPr lang="tr-TR" sz="1300" b="0" i="0" u="none" strike="noStrike" dirty="0">
                        <a:effectLst/>
                        <a:latin typeface="Arial" panose="020B0604020202020204" pitchFamily="34" charset="0"/>
                      </a:endParaRPr>
                    </a:p>
                  </a:txBody>
                  <a:tcPr marL="9525" marR="9525" marT="9524" marB="0" anchor="ctr"/>
                </a:tc>
                <a:tc>
                  <a:txBody>
                    <a:bodyPr/>
                    <a:lstStyle/>
                    <a:p>
                      <a:pPr algn="r" fontAlgn="ctr"/>
                      <a:r>
                        <a:rPr lang="tr-TR" sz="1300" u="none" strike="noStrike">
                          <a:effectLst/>
                        </a:rPr>
                        <a:t>131.392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56.082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%42,68  </a:t>
                      </a:r>
                      <a:endParaRPr lang="tr-TR" sz="1300" b="0" i="0" u="none" strike="noStrike">
                        <a:solidFill>
                          <a:srgbClr val="000000"/>
                        </a:solidFill>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199.003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a:effectLst/>
                        </a:rPr>
                        <a:t>25.568  </a:t>
                      </a:r>
                      <a:endParaRPr lang="tr-TR" sz="1300" b="0" i="0" u="none" strike="noStrike">
                        <a:effectLst/>
                        <a:latin typeface="Arial" panose="020B0604020202020204" pitchFamily="34" charset="0"/>
                      </a:endParaRPr>
                    </a:p>
                  </a:txBody>
                  <a:tcPr marL="9525" marR="108002" marT="9524" marB="0" anchor="ctr"/>
                </a:tc>
                <a:tc>
                  <a:txBody>
                    <a:bodyPr/>
                    <a:lstStyle/>
                    <a:p>
                      <a:pPr algn="r" fontAlgn="ctr"/>
                      <a:r>
                        <a:rPr lang="tr-TR" sz="1300" u="none" strike="noStrike" dirty="0">
                          <a:effectLst/>
                        </a:rPr>
                        <a:t>%12,85  </a:t>
                      </a:r>
                      <a:endParaRPr lang="tr-TR" sz="1300" b="0" i="0" u="none" strike="noStrike" dirty="0">
                        <a:solidFill>
                          <a:srgbClr val="000000"/>
                        </a:solidFill>
                        <a:effectLst/>
                        <a:latin typeface="Arial" panose="020B0604020202020204" pitchFamily="34" charset="0"/>
                      </a:endParaRPr>
                    </a:p>
                  </a:txBody>
                  <a:tcPr marL="9525" marR="108002" marT="9524" marB="0" anchor="ctr"/>
                </a:tc>
              </a:tr>
              <a:tr h="280200">
                <a:tc>
                  <a:txBody>
                    <a:bodyPr/>
                    <a:lstStyle/>
                    <a:p>
                      <a:pPr algn="ctr" fontAlgn="ctr"/>
                      <a:r>
                        <a:rPr lang="tr-TR" sz="1200" u="none" strike="noStrike" dirty="0">
                          <a:solidFill>
                            <a:srgbClr val="FF0000"/>
                          </a:solidFill>
                          <a:effectLst/>
                        </a:rPr>
                        <a:t>Toplam</a:t>
                      </a:r>
                      <a:endParaRPr lang="tr-TR" sz="1200" b="1" i="0" u="none" strike="noStrike" dirty="0">
                        <a:solidFill>
                          <a:srgbClr val="FF0000"/>
                        </a:solidFill>
                        <a:effectLst/>
                        <a:latin typeface="Arial" panose="020B0604020202020204" pitchFamily="34" charset="0"/>
                      </a:endParaRPr>
                    </a:p>
                  </a:txBody>
                  <a:tcPr marL="9525" marR="9525" marT="9524" marB="0" anchor="ctr"/>
                </a:tc>
                <a:tc>
                  <a:txBody>
                    <a:bodyPr/>
                    <a:lstStyle/>
                    <a:p>
                      <a:pPr algn="r" fontAlgn="ctr"/>
                      <a:r>
                        <a:rPr lang="tr-TR" sz="1200" u="none" strike="noStrike" dirty="0">
                          <a:solidFill>
                            <a:srgbClr val="FF0000"/>
                          </a:solidFill>
                          <a:effectLst/>
                        </a:rPr>
                        <a:t>1.295.319  </a:t>
                      </a:r>
                      <a:endParaRPr lang="tr-TR" sz="1200" b="1" i="0" u="none" strike="noStrike" dirty="0">
                        <a:solidFill>
                          <a:srgbClr val="FF0000"/>
                        </a:solidFill>
                        <a:effectLst/>
                        <a:latin typeface="Arial" panose="020B0604020202020204" pitchFamily="34" charset="0"/>
                      </a:endParaRPr>
                    </a:p>
                  </a:txBody>
                  <a:tcPr marL="9525" marR="108002" marT="9524" marB="0" anchor="ctr"/>
                </a:tc>
                <a:tc>
                  <a:txBody>
                    <a:bodyPr/>
                    <a:lstStyle/>
                    <a:p>
                      <a:pPr algn="r" fontAlgn="ctr"/>
                      <a:r>
                        <a:rPr lang="tr-TR" sz="1200" u="none" strike="noStrike" dirty="0">
                          <a:solidFill>
                            <a:srgbClr val="FF0000"/>
                          </a:solidFill>
                          <a:effectLst/>
                        </a:rPr>
                        <a:t>601.776  </a:t>
                      </a:r>
                      <a:endParaRPr lang="tr-TR" sz="1200" b="1" i="0" u="none" strike="noStrike" dirty="0">
                        <a:solidFill>
                          <a:srgbClr val="FF0000"/>
                        </a:solidFill>
                        <a:effectLst/>
                        <a:latin typeface="Arial" panose="020B0604020202020204" pitchFamily="34" charset="0"/>
                      </a:endParaRPr>
                    </a:p>
                  </a:txBody>
                  <a:tcPr marL="9525" marR="108002" marT="9524" marB="0" anchor="ctr"/>
                </a:tc>
                <a:tc>
                  <a:txBody>
                    <a:bodyPr/>
                    <a:lstStyle/>
                    <a:p>
                      <a:pPr algn="r" fontAlgn="ctr"/>
                      <a:r>
                        <a:rPr lang="tr-TR" sz="1200" u="none" strike="noStrike" dirty="0">
                          <a:solidFill>
                            <a:srgbClr val="FF0000"/>
                          </a:solidFill>
                          <a:effectLst/>
                        </a:rPr>
                        <a:t>%46,46  </a:t>
                      </a:r>
                      <a:endParaRPr lang="tr-TR" sz="1200" b="1" i="0" u="none" strike="noStrike" dirty="0">
                        <a:solidFill>
                          <a:srgbClr val="FF0000"/>
                        </a:solidFill>
                        <a:effectLst/>
                        <a:latin typeface="Arial" panose="020B0604020202020204" pitchFamily="34" charset="0"/>
                      </a:endParaRPr>
                    </a:p>
                  </a:txBody>
                  <a:tcPr marL="9525" marR="108002" marT="9524" marB="0" anchor="ctr"/>
                </a:tc>
                <a:tc>
                  <a:txBody>
                    <a:bodyPr/>
                    <a:lstStyle/>
                    <a:p>
                      <a:pPr algn="r" fontAlgn="ctr"/>
                      <a:r>
                        <a:rPr lang="tr-TR" sz="1200" u="none" strike="noStrike" dirty="0">
                          <a:solidFill>
                            <a:srgbClr val="FF0000"/>
                          </a:solidFill>
                          <a:effectLst/>
                        </a:rPr>
                        <a:t>2.049.780  </a:t>
                      </a:r>
                      <a:endParaRPr lang="tr-TR" sz="1200" b="1" i="0" u="none" strike="noStrike" dirty="0">
                        <a:solidFill>
                          <a:srgbClr val="FF0000"/>
                        </a:solidFill>
                        <a:effectLst/>
                        <a:latin typeface="Arial" panose="020B0604020202020204" pitchFamily="34" charset="0"/>
                      </a:endParaRPr>
                    </a:p>
                  </a:txBody>
                  <a:tcPr marL="9525" marR="108002" marT="9524" marB="0" anchor="ctr"/>
                </a:tc>
                <a:tc>
                  <a:txBody>
                    <a:bodyPr/>
                    <a:lstStyle/>
                    <a:p>
                      <a:pPr algn="r" fontAlgn="ctr"/>
                      <a:r>
                        <a:rPr lang="tr-TR" sz="1200" u="none" strike="noStrike" dirty="0">
                          <a:solidFill>
                            <a:srgbClr val="FF0000"/>
                          </a:solidFill>
                          <a:effectLst/>
                        </a:rPr>
                        <a:t>282.270  </a:t>
                      </a:r>
                      <a:endParaRPr lang="tr-TR" sz="1200" b="1" i="0" u="none" strike="noStrike" dirty="0">
                        <a:solidFill>
                          <a:srgbClr val="FF0000"/>
                        </a:solidFill>
                        <a:effectLst/>
                        <a:latin typeface="Arial" panose="020B0604020202020204" pitchFamily="34" charset="0"/>
                      </a:endParaRPr>
                    </a:p>
                  </a:txBody>
                  <a:tcPr marL="9525" marR="108002" marT="9524" marB="0" anchor="ctr"/>
                </a:tc>
                <a:tc>
                  <a:txBody>
                    <a:bodyPr/>
                    <a:lstStyle/>
                    <a:p>
                      <a:pPr algn="r" fontAlgn="ctr"/>
                      <a:r>
                        <a:rPr lang="tr-TR" sz="1200" u="none" strike="noStrike" dirty="0">
                          <a:solidFill>
                            <a:srgbClr val="FF0000"/>
                          </a:solidFill>
                          <a:effectLst/>
                        </a:rPr>
                        <a:t>%13,77  </a:t>
                      </a:r>
                      <a:endParaRPr lang="tr-TR" sz="1200" b="1" i="0" u="none" strike="noStrike" dirty="0">
                        <a:solidFill>
                          <a:srgbClr val="FF0000"/>
                        </a:solidFill>
                        <a:effectLst/>
                        <a:latin typeface="Arial" panose="020B0604020202020204" pitchFamily="34" charset="0"/>
                      </a:endParaRPr>
                    </a:p>
                  </a:txBody>
                  <a:tcPr marL="9525" marR="108002" marT="9524" marB="0" anchor="ctr"/>
                </a:tc>
              </a:tr>
            </a:tbl>
          </a:graphicData>
        </a:graphic>
      </p:graphicFrame>
      <p:sp>
        <p:nvSpPr>
          <p:cNvPr id="8332" name="Unvan 3"/>
          <p:cNvSpPr>
            <a:spLocks noGrp="1"/>
          </p:cNvSpPr>
          <p:nvPr>
            <p:ph type="title"/>
          </p:nvPr>
        </p:nvSpPr>
        <p:spPr>
          <a:xfrm>
            <a:off x="457200" y="274638"/>
            <a:ext cx="8229600" cy="922337"/>
          </a:xfrm>
        </p:spPr>
        <p:txBody>
          <a:bodyPr/>
          <a:lstStyle/>
          <a:p>
            <a:r>
              <a:rPr lang="tr-TR" altLang="tr-TR" sz="2800" b="1" smtClean="0">
                <a:solidFill>
                  <a:srgbClr val="000000"/>
                </a:solidFill>
              </a:rPr>
              <a:t>Dahilde İşleme Rejiminin</a:t>
            </a:r>
            <a:br>
              <a:rPr lang="tr-TR" altLang="tr-TR" sz="2800" b="1" smtClean="0">
                <a:solidFill>
                  <a:srgbClr val="000000"/>
                </a:solidFill>
              </a:rPr>
            </a:br>
            <a:r>
              <a:rPr lang="tr-TR" altLang="tr-TR" sz="2800" b="1" smtClean="0">
                <a:solidFill>
                  <a:srgbClr val="000000"/>
                </a:solidFill>
              </a:rPr>
              <a:t>Dış Ticaretimizdeki Yeri </a:t>
            </a:r>
            <a:r>
              <a:rPr lang="tr-TR" altLang="tr-TR" sz="2000" b="1" smtClean="0">
                <a:solidFill>
                  <a:srgbClr val="000000"/>
                </a:solidFill>
              </a:rPr>
              <a:t>(Milyon $)</a:t>
            </a:r>
            <a:endParaRPr lang="tr-TR" altLang="tr-TR" sz="28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Teminat</a:t>
            </a:r>
          </a:p>
        </p:txBody>
      </p:sp>
      <p:sp>
        <p:nvSpPr>
          <p:cNvPr id="4608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Para</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Teminat Mektubu</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Hazine Tahvil ve Bonoları</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İndirimli Teminat (-I-)</a:t>
            </a:r>
          </a:p>
        </p:txBody>
      </p:sp>
      <p:sp>
        <p:nvSpPr>
          <p:cNvPr id="47107" name="Rectangle 3"/>
          <p:cNvSpPr>
            <a:spLocks noGrp="1" noChangeArrowheads="1"/>
          </p:cNvSpPr>
          <p:nvPr>
            <p:ph type="body" idx="1"/>
          </p:nvPr>
        </p:nvSpPr>
        <p:spPr>
          <a:xfrm>
            <a:off x="468313" y="1844675"/>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A, B ve C Sınıfı Onaylanmış Kişi Statü Belgesi  Sahibi Firmalar (%1, %5 ve %10)</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DTSŞ ve SDTŞ İçin Bir Önceki Yıl İhracatı Kadar DİR Kapsamında Yapacakları İthalatta, Bu İthalattan Doğan Verginin %10’u</a:t>
            </a:r>
          </a:p>
          <a:p>
            <a:pPr marL="630238" lvl="1" indent="-17780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İndirimli Teminat (-II-)</a:t>
            </a:r>
          </a:p>
        </p:txBody>
      </p:sp>
      <p:sp>
        <p:nvSpPr>
          <p:cNvPr id="4813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 İmalatçı-İhracatçılar ile,</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 Son 3 Yıl İçerisinde Her Bir Yıl İçin 5 Milyon $ veya Son 5 Yıl İçerisinde Her Bir Yıl İçin 1 Milyon $’ı Geçen İhracatçıların;</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Belge/İzin Müracaat Tarihinden Önceki 4 Yıl İçerisinde Düzenlenmiş, İhracat Taahhüdü Kapatılmış  Sanayi Ürünleri İçin 1 Milyon $, Tarım ve İşlenmiş Tarım Ürünleri İçin 500 Bin $’dan Az Olmamak Kaydıyla Gerçekleştirdikleri İhracat Kadar Belge/İzin Kapsamında Yapacakları İthalatta, Bu İthalattan Doğan Verginin %10’u.</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9900" y="688975"/>
            <a:ext cx="8137525" cy="722313"/>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Geri Ödeme Sistemi (-I-)</a:t>
            </a:r>
          </a:p>
        </p:txBody>
      </p:sp>
      <p:sp>
        <p:nvSpPr>
          <p:cNvPr id="4915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İthalat Sırasında Gümrük Vergisi, Fon, KDV Gibi Yükümlülüklerin Ödenmesi, İhracatı Müteakip Ödenen Meblağın Geri Alınması,</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Tercihli Rejime Konu Ülkelere Yapılan İhracatta, Telafi Edici Verginin İthalat Esnasında Ödenmesi.</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Geri Ödeme Sistemi (-II-)</a:t>
            </a:r>
          </a:p>
        </p:txBody>
      </p:sp>
      <p:sp>
        <p:nvSpPr>
          <p:cNvPr id="607235" name="AutoShape 3"/>
          <p:cNvSpPr>
            <a:spLocks noChangeArrowheads="1"/>
          </p:cNvSpPr>
          <p:nvPr/>
        </p:nvSpPr>
        <p:spPr bwMode="auto">
          <a:xfrm>
            <a:off x="2420938" y="3295650"/>
            <a:ext cx="1214437" cy="355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İTHALAT</a:t>
            </a:r>
          </a:p>
        </p:txBody>
      </p:sp>
      <p:sp>
        <p:nvSpPr>
          <p:cNvPr id="607236" name="AutoShape 4"/>
          <p:cNvSpPr>
            <a:spLocks noChangeArrowheads="1"/>
          </p:cNvSpPr>
          <p:nvPr/>
        </p:nvSpPr>
        <p:spPr bwMode="auto">
          <a:xfrm>
            <a:off x="1979613" y="3368675"/>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7237" name="AutoShape 5"/>
          <p:cNvSpPr>
            <a:spLocks noChangeArrowheads="1"/>
          </p:cNvSpPr>
          <p:nvPr/>
        </p:nvSpPr>
        <p:spPr bwMode="auto">
          <a:xfrm>
            <a:off x="395288" y="3213100"/>
            <a:ext cx="1492250" cy="515938"/>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BELGE</a:t>
            </a:r>
          </a:p>
          <a:p>
            <a:pPr algn="ctr" eaLnBrk="1" hangingPunct="1"/>
            <a:r>
              <a:rPr lang="tr-TR" altLang="tr-TR" sz="1500" b="1">
                <a:latin typeface="Verdana" pitchFamily="34" charset="0"/>
              </a:rPr>
              <a:t>BAŞLANGICI</a:t>
            </a:r>
          </a:p>
        </p:txBody>
      </p:sp>
      <p:sp>
        <p:nvSpPr>
          <p:cNvPr id="607238" name="AutoShape 6"/>
          <p:cNvSpPr>
            <a:spLocks noChangeArrowheads="1"/>
          </p:cNvSpPr>
          <p:nvPr/>
        </p:nvSpPr>
        <p:spPr bwMode="auto">
          <a:xfrm>
            <a:off x="3717925"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607239" name="Group 7"/>
          <p:cNvGrpSpPr>
            <a:grpSpLocks/>
          </p:cNvGrpSpPr>
          <p:nvPr/>
        </p:nvGrpSpPr>
        <p:grpSpPr bwMode="auto">
          <a:xfrm>
            <a:off x="4156075" y="2765425"/>
            <a:ext cx="930275" cy="1400175"/>
            <a:chOff x="2968" y="2568"/>
            <a:chExt cx="866" cy="1294"/>
          </a:xfrm>
        </p:grpSpPr>
        <p:graphicFrame>
          <p:nvGraphicFramePr>
            <p:cNvPr id="50196" name="Object 8"/>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50198" name="Klip" r:id="rId3" imgW="3032125" imgH="4533900" progId="MS_ClipArt_Gallery.2">
                    <p:embed/>
                  </p:oleObj>
                </mc:Choice>
                <mc:Fallback>
                  <p:oleObj name="Klip" r:id="rId3" imgW="3032125" imgH="45339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97" name="WordArt 9"/>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a:ln w="9525">
                    <a:solidFill>
                      <a:srgbClr val="000000"/>
                    </a:solidFill>
                    <a:round/>
                    <a:headEnd/>
                    <a:tailEnd/>
                  </a:ln>
                  <a:latin typeface="Arial Black"/>
                </a:rPr>
                <a:t>GÜMRÜK</a:t>
              </a:r>
            </a:p>
          </p:txBody>
        </p:sp>
      </p:grpSp>
      <p:sp>
        <p:nvSpPr>
          <p:cNvPr id="607242" name="AutoShape 10"/>
          <p:cNvSpPr>
            <a:spLocks noChangeArrowheads="1"/>
          </p:cNvSpPr>
          <p:nvPr/>
        </p:nvSpPr>
        <p:spPr bwMode="auto">
          <a:xfrm>
            <a:off x="5588000" y="3295650"/>
            <a:ext cx="1214438" cy="355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ÜRETİM</a:t>
            </a:r>
          </a:p>
        </p:txBody>
      </p:sp>
      <p:sp>
        <p:nvSpPr>
          <p:cNvPr id="607243" name="AutoShape 11"/>
          <p:cNvSpPr>
            <a:spLocks noChangeArrowheads="1"/>
          </p:cNvSpPr>
          <p:nvPr/>
        </p:nvSpPr>
        <p:spPr bwMode="auto">
          <a:xfrm>
            <a:off x="5146675"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7244" name="AutoShape 12"/>
          <p:cNvSpPr>
            <a:spLocks noChangeArrowheads="1"/>
          </p:cNvSpPr>
          <p:nvPr/>
        </p:nvSpPr>
        <p:spPr bwMode="auto">
          <a:xfrm>
            <a:off x="7312025" y="3295650"/>
            <a:ext cx="1214438" cy="355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İHRACAT</a:t>
            </a:r>
          </a:p>
        </p:txBody>
      </p:sp>
      <p:sp>
        <p:nvSpPr>
          <p:cNvPr id="607245" name="AutoShape 13"/>
          <p:cNvSpPr>
            <a:spLocks noChangeArrowheads="1"/>
          </p:cNvSpPr>
          <p:nvPr/>
        </p:nvSpPr>
        <p:spPr bwMode="auto">
          <a:xfrm>
            <a:off x="6870700"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7246" name="AutoShape 14"/>
          <p:cNvSpPr>
            <a:spLocks noChangeArrowheads="1"/>
          </p:cNvSpPr>
          <p:nvPr/>
        </p:nvSpPr>
        <p:spPr bwMode="auto">
          <a:xfrm>
            <a:off x="7296150" y="4259263"/>
            <a:ext cx="1238250" cy="608012"/>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BELGE</a:t>
            </a:r>
          </a:p>
          <a:p>
            <a:pPr algn="ctr" eaLnBrk="1" hangingPunct="1"/>
            <a:r>
              <a:rPr lang="tr-TR" altLang="tr-TR" sz="1500" b="1">
                <a:latin typeface="Verdana" pitchFamily="34" charset="0"/>
              </a:rPr>
              <a:t>SONU</a:t>
            </a:r>
          </a:p>
        </p:txBody>
      </p:sp>
      <p:sp>
        <p:nvSpPr>
          <p:cNvPr id="607247" name="AutoShape 15"/>
          <p:cNvSpPr>
            <a:spLocks noChangeArrowheads="1"/>
          </p:cNvSpPr>
          <p:nvPr/>
        </p:nvSpPr>
        <p:spPr bwMode="auto">
          <a:xfrm rot="5400000">
            <a:off x="7739857" y="386159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7248" name="AutoShape 16"/>
          <p:cNvSpPr>
            <a:spLocks noChangeArrowheads="1"/>
          </p:cNvSpPr>
          <p:nvPr/>
        </p:nvSpPr>
        <p:spPr bwMode="auto">
          <a:xfrm>
            <a:off x="7240588" y="5473700"/>
            <a:ext cx="1366837" cy="608013"/>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VERGİLER</a:t>
            </a:r>
          </a:p>
          <a:p>
            <a:pPr algn="ctr" eaLnBrk="1" hangingPunct="1"/>
            <a:r>
              <a:rPr lang="tr-TR" altLang="tr-TR" sz="1500" b="1">
                <a:latin typeface="Verdana" pitchFamily="34" charset="0"/>
              </a:rPr>
              <a:t>İADE</a:t>
            </a:r>
          </a:p>
        </p:txBody>
      </p:sp>
      <p:sp>
        <p:nvSpPr>
          <p:cNvPr id="607249" name="AutoShape 17"/>
          <p:cNvSpPr>
            <a:spLocks noChangeArrowheads="1"/>
          </p:cNvSpPr>
          <p:nvPr/>
        </p:nvSpPr>
        <p:spPr bwMode="auto">
          <a:xfrm rot="5400000">
            <a:off x="7739856" y="5076032"/>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607254" name="Group 22"/>
          <p:cNvGrpSpPr>
            <a:grpSpLocks/>
          </p:cNvGrpSpPr>
          <p:nvPr/>
        </p:nvGrpSpPr>
        <p:grpSpPr bwMode="auto">
          <a:xfrm>
            <a:off x="2925763" y="3705225"/>
            <a:ext cx="3922712" cy="1066800"/>
            <a:chOff x="1843" y="2334"/>
            <a:chExt cx="2471" cy="672"/>
          </a:xfrm>
        </p:grpSpPr>
        <p:sp>
          <p:nvSpPr>
            <p:cNvPr id="50194" name="AutoShape 19"/>
            <p:cNvSpPr>
              <a:spLocks noChangeArrowheads="1"/>
            </p:cNvSpPr>
            <p:nvPr/>
          </p:nvSpPr>
          <p:spPr bwMode="auto">
            <a:xfrm rot="-5400000">
              <a:off x="2761" y="1416"/>
              <a:ext cx="635" cy="2471"/>
            </a:xfrm>
            <a:prstGeom prst="curvedRightArrow">
              <a:avLst>
                <a:gd name="adj1" fmla="val 18790"/>
                <a:gd name="adj2" fmla="val 136323"/>
                <a:gd name="adj3" fmla="val 27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50195" name="AutoShape 20"/>
            <p:cNvSpPr>
              <a:spLocks noChangeArrowheads="1"/>
            </p:cNvSpPr>
            <p:nvPr/>
          </p:nvSpPr>
          <p:spPr bwMode="auto">
            <a:xfrm>
              <a:off x="2305" y="2704"/>
              <a:ext cx="1255" cy="30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108000" anchor="ctr">
              <a:spAutoFit/>
            </a:bodyPr>
            <a:lstStyle/>
            <a:p>
              <a:pPr algn="ctr" eaLnBrk="1" hangingPunct="1"/>
              <a:r>
                <a:rPr lang="tr-TR" altLang="tr-TR" sz="1500" b="1">
                  <a:latin typeface="Verdana" pitchFamily="34" charset="0"/>
                </a:rPr>
                <a:t>VERGİ-KDV-FON</a:t>
              </a:r>
            </a:p>
          </p:txBody>
        </p:sp>
      </p:grpSp>
      <p:graphicFrame>
        <p:nvGraphicFramePr>
          <p:cNvPr id="607253" name="Object 21"/>
          <p:cNvGraphicFramePr>
            <a:graphicFrameLocks noGrp="1" noChangeAspect="1"/>
          </p:cNvGraphicFramePr>
          <p:nvPr>
            <p:ph sz="half" idx="2"/>
          </p:nvPr>
        </p:nvGraphicFramePr>
        <p:xfrm>
          <a:off x="6338888" y="5046663"/>
          <a:ext cx="885825" cy="1439862"/>
        </p:xfrm>
        <a:graphic>
          <a:graphicData uri="http://schemas.openxmlformats.org/presentationml/2006/ole">
            <mc:AlternateContent xmlns:mc="http://schemas.openxmlformats.org/markup-compatibility/2006">
              <mc:Choice xmlns:v="urn:schemas-microsoft-com:vml" Requires="v">
                <p:oleObj spid="_x0000_s50199" name="Klip" r:id="rId5" imgW="3467100" imgH="5632450" progId="MS_ClipArt_Gallery.2">
                  <p:embed/>
                </p:oleObj>
              </mc:Choice>
              <mc:Fallback>
                <p:oleObj name="Klip" r:id="rId5" imgW="3467100" imgH="5632450" progId="MS_ClipArt_Gallery.2">
                  <p:embed/>
                  <p:pic>
                    <p:nvPicPr>
                      <p:cNvPr id="0" name="Object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5046663"/>
                        <a:ext cx="885825" cy="14398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07237"/>
                                        </p:tgtEl>
                                        <p:attrNameLst>
                                          <p:attrName>style.visibility</p:attrName>
                                        </p:attrNameLst>
                                      </p:cBhvr>
                                      <p:to>
                                        <p:strVal val="visible"/>
                                      </p:to>
                                    </p:set>
                                    <p:animEffect transition="in" filter="strips(downRight)">
                                      <p:cBhvr>
                                        <p:cTn id="7" dur="500"/>
                                        <p:tgtEl>
                                          <p:spTgt spid="60723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07236"/>
                                        </p:tgtEl>
                                        <p:attrNameLst>
                                          <p:attrName>style.visibility</p:attrName>
                                        </p:attrNameLst>
                                      </p:cBhvr>
                                      <p:to>
                                        <p:strVal val="visible"/>
                                      </p:to>
                                    </p:set>
                                    <p:animEffect transition="in" filter="strips(downRight)">
                                      <p:cBhvr>
                                        <p:cTn id="11" dur="500"/>
                                        <p:tgtEl>
                                          <p:spTgt spid="607236"/>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07235"/>
                                        </p:tgtEl>
                                        <p:attrNameLst>
                                          <p:attrName>style.visibility</p:attrName>
                                        </p:attrNameLst>
                                      </p:cBhvr>
                                      <p:to>
                                        <p:strVal val="visible"/>
                                      </p:to>
                                    </p:set>
                                    <p:animEffect transition="in" filter="strips(downRight)">
                                      <p:cBhvr>
                                        <p:cTn id="15" dur="500"/>
                                        <p:tgtEl>
                                          <p:spTgt spid="607235"/>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07238"/>
                                        </p:tgtEl>
                                        <p:attrNameLst>
                                          <p:attrName>style.visibility</p:attrName>
                                        </p:attrNameLst>
                                      </p:cBhvr>
                                      <p:to>
                                        <p:strVal val="visible"/>
                                      </p:to>
                                    </p:set>
                                    <p:animEffect transition="in" filter="strips(downRight)">
                                      <p:cBhvr>
                                        <p:cTn id="19" dur="500"/>
                                        <p:tgtEl>
                                          <p:spTgt spid="607238"/>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607239"/>
                                        </p:tgtEl>
                                        <p:attrNameLst>
                                          <p:attrName>style.visibility</p:attrName>
                                        </p:attrNameLst>
                                      </p:cBhvr>
                                      <p:to>
                                        <p:strVal val="visible"/>
                                      </p:to>
                                    </p:set>
                                    <p:animEffect transition="in" filter="strips(downRight)">
                                      <p:cBhvr>
                                        <p:cTn id="23" dur="500"/>
                                        <p:tgtEl>
                                          <p:spTgt spid="607239"/>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07243"/>
                                        </p:tgtEl>
                                        <p:attrNameLst>
                                          <p:attrName>style.visibility</p:attrName>
                                        </p:attrNameLst>
                                      </p:cBhvr>
                                      <p:to>
                                        <p:strVal val="visible"/>
                                      </p:to>
                                    </p:set>
                                    <p:animEffect transition="in" filter="strips(downRight)">
                                      <p:cBhvr>
                                        <p:cTn id="27" dur="500"/>
                                        <p:tgtEl>
                                          <p:spTgt spid="607243"/>
                                        </p:tgtEl>
                                      </p:cBhvr>
                                    </p:animEffect>
                                  </p:childTnLst>
                                </p:cTn>
                              </p:par>
                            </p:childTnLst>
                          </p:cTn>
                        </p:par>
                        <p:par>
                          <p:cTn id="28" fill="hold" nodeType="afterGroup">
                            <p:stCondLst>
                              <p:cond delay="3000"/>
                            </p:stCondLst>
                            <p:childTnLst>
                              <p:par>
                                <p:cTn id="29" presetID="18" presetClass="entr" presetSubtype="6" fill="hold" nodeType="afterEffect">
                                  <p:stCondLst>
                                    <p:cond delay="0"/>
                                  </p:stCondLst>
                                  <p:childTnLst>
                                    <p:set>
                                      <p:cBhvr>
                                        <p:cTn id="30" dur="1" fill="hold">
                                          <p:stCondLst>
                                            <p:cond delay="0"/>
                                          </p:stCondLst>
                                        </p:cTn>
                                        <p:tgtEl>
                                          <p:spTgt spid="607254"/>
                                        </p:tgtEl>
                                        <p:attrNameLst>
                                          <p:attrName>style.visibility</p:attrName>
                                        </p:attrNameLst>
                                      </p:cBhvr>
                                      <p:to>
                                        <p:strVal val="visible"/>
                                      </p:to>
                                    </p:set>
                                    <p:animEffect transition="in" filter="strips(downRight)">
                                      <p:cBhvr>
                                        <p:cTn id="31" dur="500"/>
                                        <p:tgtEl>
                                          <p:spTgt spid="607254"/>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07242"/>
                                        </p:tgtEl>
                                        <p:attrNameLst>
                                          <p:attrName>style.visibility</p:attrName>
                                        </p:attrNameLst>
                                      </p:cBhvr>
                                      <p:to>
                                        <p:strVal val="visible"/>
                                      </p:to>
                                    </p:set>
                                    <p:animEffect transition="in" filter="strips(downRight)">
                                      <p:cBhvr>
                                        <p:cTn id="35" dur="500"/>
                                        <p:tgtEl>
                                          <p:spTgt spid="607242"/>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07245"/>
                                        </p:tgtEl>
                                        <p:attrNameLst>
                                          <p:attrName>style.visibility</p:attrName>
                                        </p:attrNameLst>
                                      </p:cBhvr>
                                      <p:to>
                                        <p:strVal val="visible"/>
                                      </p:to>
                                    </p:set>
                                    <p:animEffect transition="in" filter="strips(downRight)">
                                      <p:cBhvr>
                                        <p:cTn id="39" dur="500"/>
                                        <p:tgtEl>
                                          <p:spTgt spid="607245"/>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607244"/>
                                        </p:tgtEl>
                                        <p:attrNameLst>
                                          <p:attrName>style.visibility</p:attrName>
                                        </p:attrNameLst>
                                      </p:cBhvr>
                                      <p:to>
                                        <p:strVal val="visible"/>
                                      </p:to>
                                    </p:set>
                                    <p:animEffect transition="in" filter="strips(downRight)">
                                      <p:cBhvr>
                                        <p:cTn id="43" dur="500"/>
                                        <p:tgtEl>
                                          <p:spTgt spid="607244"/>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07247"/>
                                        </p:tgtEl>
                                        <p:attrNameLst>
                                          <p:attrName>style.visibility</p:attrName>
                                        </p:attrNameLst>
                                      </p:cBhvr>
                                      <p:to>
                                        <p:strVal val="visible"/>
                                      </p:to>
                                    </p:set>
                                    <p:animEffect transition="in" filter="strips(downRight)">
                                      <p:cBhvr>
                                        <p:cTn id="47" dur="500"/>
                                        <p:tgtEl>
                                          <p:spTgt spid="607247"/>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07246"/>
                                        </p:tgtEl>
                                        <p:attrNameLst>
                                          <p:attrName>style.visibility</p:attrName>
                                        </p:attrNameLst>
                                      </p:cBhvr>
                                      <p:to>
                                        <p:strVal val="visible"/>
                                      </p:to>
                                    </p:set>
                                    <p:animEffect transition="in" filter="strips(downRight)">
                                      <p:cBhvr>
                                        <p:cTn id="51" dur="500"/>
                                        <p:tgtEl>
                                          <p:spTgt spid="607246"/>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07249"/>
                                        </p:tgtEl>
                                        <p:attrNameLst>
                                          <p:attrName>style.visibility</p:attrName>
                                        </p:attrNameLst>
                                      </p:cBhvr>
                                      <p:to>
                                        <p:strVal val="visible"/>
                                      </p:to>
                                    </p:set>
                                    <p:animEffect transition="in" filter="strips(downRight)">
                                      <p:cBhvr>
                                        <p:cTn id="55" dur="500"/>
                                        <p:tgtEl>
                                          <p:spTgt spid="607249"/>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607248"/>
                                        </p:tgtEl>
                                        <p:attrNameLst>
                                          <p:attrName>style.visibility</p:attrName>
                                        </p:attrNameLst>
                                      </p:cBhvr>
                                      <p:to>
                                        <p:strVal val="visible"/>
                                      </p:to>
                                    </p:set>
                                    <p:animEffect transition="in" filter="strips(downRight)">
                                      <p:cBhvr>
                                        <p:cTn id="59" dur="500"/>
                                        <p:tgtEl>
                                          <p:spTgt spid="607248"/>
                                        </p:tgtEl>
                                      </p:cBhvr>
                                    </p:animEffect>
                                  </p:childTnLst>
                                </p:cTn>
                              </p:par>
                            </p:childTnLst>
                          </p:cTn>
                        </p:par>
                        <p:par>
                          <p:cTn id="60" fill="hold" nodeType="afterGroup">
                            <p:stCondLst>
                              <p:cond delay="7000"/>
                            </p:stCondLst>
                            <p:childTnLst>
                              <p:par>
                                <p:cTn id="61" presetID="18" presetClass="entr" presetSubtype="6" fill="hold" nodeType="afterEffect">
                                  <p:stCondLst>
                                    <p:cond delay="0"/>
                                  </p:stCondLst>
                                  <p:childTnLst>
                                    <p:set>
                                      <p:cBhvr>
                                        <p:cTn id="62" dur="1" fill="hold">
                                          <p:stCondLst>
                                            <p:cond delay="0"/>
                                          </p:stCondLst>
                                        </p:cTn>
                                        <p:tgtEl>
                                          <p:spTgt spid="607253"/>
                                        </p:tgtEl>
                                        <p:attrNameLst>
                                          <p:attrName>style.visibility</p:attrName>
                                        </p:attrNameLst>
                                      </p:cBhvr>
                                      <p:to>
                                        <p:strVal val="visible"/>
                                      </p:to>
                                    </p:set>
                                    <p:animEffect transition="in" filter="strips(downRight)">
                                      <p:cBhvr>
                                        <p:cTn id="63" dur="500"/>
                                        <p:tgtEl>
                                          <p:spTgt spid="607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animBg="1"/>
      <p:bldP spid="607236" grpId="0" animBg="1"/>
      <p:bldP spid="607237" grpId="0" animBg="1"/>
      <p:bldP spid="607238" grpId="0" animBg="1"/>
      <p:bldP spid="607242" grpId="0" animBg="1"/>
      <p:bldP spid="607243" grpId="0" animBg="1"/>
      <p:bldP spid="607244" grpId="0" animBg="1"/>
      <p:bldP spid="607245" grpId="0" animBg="1"/>
      <p:bldP spid="607246" grpId="0" animBg="1"/>
      <p:bldP spid="607247" grpId="0" animBg="1"/>
      <p:bldP spid="607248" grpId="0" animBg="1"/>
      <p:bldP spid="6072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9900" y="688975"/>
            <a:ext cx="8137525" cy="722313"/>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Yurt İçi Alım </a:t>
            </a:r>
            <a:r>
              <a:rPr lang="tr-TR" altLang="tr-TR" sz="4000" b="1" smtClean="0">
                <a:latin typeface="Tahoma" pitchFamily="34" charset="0"/>
                <a:sym typeface="Wingdings" pitchFamily="2" charset="2"/>
              </a:rPr>
              <a:t> İhracat</a:t>
            </a:r>
            <a:endParaRPr lang="tr-TR" altLang="tr-TR" sz="4000" b="1" smtClean="0">
              <a:latin typeface="Tahoma" pitchFamily="34" charset="0"/>
            </a:endParaRPr>
          </a:p>
        </p:txBody>
      </p:sp>
      <p:sp>
        <p:nvSpPr>
          <p:cNvPr id="5120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DİİB Kapsamında Yapılmaktadır.</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İki Şekilde Ortaya Çıkar:</a:t>
            </a:r>
          </a:p>
          <a:p>
            <a:pPr marL="630238" lvl="1" indent="-177800" algn="just" eaLnBrk="1" hangingPunct="1">
              <a:lnSpc>
                <a:spcPct val="110000"/>
              </a:lnSpc>
              <a:buClr>
                <a:schemeClr val="tx1"/>
              </a:buClr>
              <a:buFont typeface="Wingdings" pitchFamily="2" charset="2"/>
              <a:buChar char="v"/>
            </a:pPr>
            <a:r>
              <a:rPr lang="tr-TR" altLang="tr-TR" b="1" smtClean="0">
                <a:latin typeface="Times New Roman" pitchFamily="18" charset="0"/>
              </a:rPr>
              <a:t>KDV’de Tecil-Terkin Sistemi</a:t>
            </a:r>
          </a:p>
          <a:p>
            <a:pPr marL="630238" lvl="1" indent="-177800" algn="just" eaLnBrk="1" hangingPunct="1">
              <a:lnSpc>
                <a:spcPct val="110000"/>
              </a:lnSpc>
              <a:buClr>
                <a:schemeClr val="tx1"/>
              </a:buClr>
              <a:buFont typeface="Wingdings" pitchFamily="2" charset="2"/>
              <a:buChar char="v"/>
            </a:pPr>
            <a:r>
              <a:rPr lang="tr-TR" altLang="tr-TR" b="1" smtClean="0">
                <a:latin typeface="Times New Roman" pitchFamily="18" charset="0"/>
              </a:rPr>
              <a:t>Türkiye Şeker Kurumunca Tespit edilen Şeker Fabrikaları ve Toprak Mahsulleri Ofisi’nden Şeker ve Hububat Alımı</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600" b="1" smtClean="0">
                <a:latin typeface="Tahoma" pitchFamily="34" charset="0"/>
              </a:rPr>
              <a:t>KDV’de Tecil Terkin Sistemi (-I-)</a:t>
            </a:r>
          </a:p>
        </p:txBody>
      </p:sp>
      <p:sp>
        <p:nvSpPr>
          <p:cNvPr id="609283" name="AutoShape 3"/>
          <p:cNvSpPr>
            <a:spLocks noChangeArrowheads="1"/>
          </p:cNvSpPr>
          <p:nvPr/>
        </p:nvSpPr>
        <p:spPr bwMode="auto">
          <a:xfrm>
            <a:off x="3908425" y="2289175"/>
            <a:ext cx="1263650" cy="862013"/>
          </a:xfrm>
          <a:prstGeom prst="roundRect">
            <a:avLst>
              <a:gd name="adj" fmla="val 16667"/>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DİİB SAHİBİ ALICI</a:t>
            </a:r>
          </a:p>
        </p:txBody>
      </p:sp>
      <p:sp>
        <p:nvSpPr>
          <p:cNvPr id="609284" name="AutoShape 4"/>
          <p:cNvSpPr>
            <a:spLocks noChangeArrowheads="1"/>
          </p:cNvSpPr>
          <p:nvPr/>
        </p:nvSpPr>
        <p:spPr bwMode="auto">
          <a:xfrm>
            <a:off x="1989138" y="2195513"/>
            <a:ext cx="1871662" cy="1038225"/>
          </a:xfrm>
          <a:prstGeom prst="notchedRightArrow">
            <a:avLst>
              <a:gd name="adj1" fmla="val 60231"/>
              <a:gd name="adj2" fmla="val 57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tr-TR" altLang="tr-TR" sz="1400" b="1">
                <a:latin typeface="Verdana" pitchFamily="34" charset="0"/>
              </a:rPr>
              <a:t>KDV’siz Satış</a:t>
            </a:r>
          </a:p>
        </p:txBody>
      </p:sp>
      <p:sp>
        <p:nvSpPr>
          <p:cNvPr id="609292" name="AutoShape 12"/>
          <p:cNvSpPr>
            <a:spLocks noChangeArrowheads="1"/>
          </p:cNvSpPr>
          <p:nvPr/>
        </p:nvSpPr>
        <p:spPr bwMode="auto">
          <a:xfrm>
            <a:off x="7173913" y="2536825"/>
            <a:ext cx="1214437" cy="355600"/>
          </a:xfrm>
          <a:prstGeom prst="roundRect">
            <a:avLst>
              <a:gd name="adj" fmla="val 16667"/>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solidFill>
                  <a:srgbClr val="FF0000"/>
                </a:solidFill>
                <a:latin typeface="Verdana" pitchFamily="34" charset="0"/>
              </a:rPr>
              <a:t>İHRACAT</a:t>
            </a:r>
          </a:p>
        </p:txBody>
      </p:sp>
      <p:sp>
        <p:nvSpPr>
          <p:cNvPr id="609294" name="AutoShape 14"/>
          <p:cNvSpPr>
            <a:spLocks noChangeArrowheads="1"/>
          </p:cNvSpPr>
          <p:nvPr/>
        </p:nvSpPr>
        <p:spPr bwMode="auto">
          <a:xfrm>
            <a:off x="3836988" y="3684588"/>
            <a:ext cx="1382712" cy="862012"/>
          </a:xfrm>
          <a:prstGeom prst="roundRect">
            <a:avLst>
              <a:gd name="adj" fmla="val 16667"/>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YEMİNLİ MALİ MÜŞAVİR</a:t>
            </a:r>
          </a:p>
        </p:txBody>
      </p:sp>
      <p:sp>
        <p:nvSpPr>
          <p:cNvPr id="609295" name="AutoShape 15"/>
          <p:cNvSpPr>
            <a:spLocks noChangeArrowheads="1"/>
          </p:cNvSpPr>
          <p:nvPr/>
        </p:nvSpPr>
        <p:spPr bwMode="auto">
          <a:xfrm rot="5400000">
            <a:off x="4355307" y="325834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9296" name="AutoShape 16"/>
          <p:cNvSpPr>
            <a:spLocks noChangeArrowheads="1"/>
          </p:cNvSpPr>
          <p:nvPr/>
        </p:nvSpPr>
        <p:spPr bwMode="auto">
          <a:xfrm>
            <a:off x="3851275" y="5773738"/>
            <a:ext cx="1366838" cy="608012"/>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VERGİ DAİRESİ</a:t>
            </a:r>
          </a:p>
        </p:txBody>
      </p:sp>
      <p:sp>
        <p:nvSpPr>
          <p:cNvPr id="609297" name="AutoShape 17"/>
          <p:cNvSpPr>
            <a:spLocks noChangeArrowheads="1"/>
          </p:cNvSpPr>
          <p:nvPr/>
        </p:nvSpPr>
        <p:spPr bwMode="auto">
          <a:xfrm rot="5400000">
            <a:off x="4366419" y="537289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609302" name="AutoShape 22"/>
          <p:cNvSpPr>
            <a:spLocks noChangeArrowheads="1"/>
          </p:cNvSpPr>
          <p:nvPr/>
        </p:nvSpPr>
        <p:spPr bwMode="auto">
          <a:xfrm>
            <a:off x="5229225" y="2436813"/>
            <a:ext cx="1871663" cy="558800"/>
          </a:xfrm>
          <a:prstGeom prst="notchedRightArrow">
            <a:avLst>
              <a:gd name="adj1" fmla="val 50000"/>
              <a:gd name="adj2" fmla="val 837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sz="1500">
              <a:latin typeface="Verdana" pitchFamily="34" charset="0"/>
            </a:endParaRPr>
          </a:p>
        </p:txBody>
      </p:sp>
      <p:sp>
        <p:nvSpPr>
          <p:cNvPr id="609303" name="AutoShape 23"/>
          <p:cNvSpPr>
            <a:spLocks noChangeArrowheads="1"/>
          </p:cNvSpPr>
          <p:nvPr/>
        </p:nvSpPr>
        <p:spPr bwMode="auto">
          <a:xfrm>
            <a:off x="630238" y="2530475"/>
            <a:ext cx="1214437" cy="355600"/>
          </a:xfrm>
          <a:prstGeom prst="roundRect">
            <a:avLst>
              <a:gd name="adj" fmla="val 16667"/>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SATICI</a:t>
            </a:r>
          </a:p>
        </p:txBody>
      </p:sp>
      <p:graphicFrame>
        <p:nvGraphicFramePr>
          <p:cNvPr id="609304" name="Object 24"/>
          <p:cNvGraphicFramePr>
            <a:graphicFrameLocks noGrp="1" noChangeAspect="1"/>
          </p:cNvGraphicFramePr>
          <p:nvPr>
            <p:ph sz="half" idx="1"/>
          </p:nvPr>
        </p:nvGraphicFramePr>
        <p:xfrm>
          <a:off x="2051050" y="3059113"/>
          <a:ext cx="1076325" cy="585787"/>
        </p:xfrm>
        <a:graphic>
          <a:graphicData uri="http://schemas.openxmlformats.org/presentationml/2006/ole">
            <mc:AlternateContent xmlns:mc="http://schemas.openxmlformats.org/markup-compatibility/2006">
              <mc:Choice xmlns:v="urn:schemas-microsoft-com:vml" Requires="v">
                <p:oleObj spid="_x0000_s52239" name="Klip" r:id="rId3" imgW="5349875" imgH="2911475" progId="MS_ClipArt_Gallery.2">
                  <p:embed/>
                </p:oleObj>
              </mc:Choice>
              <mc:Fallback>
                <p:oleObj name="Klip" r:id="rId3" imgW="5349875" imgH="2911475" progId="MS_ClipArt_Gallery.2">
                  <p:embed/>
                  <p:pic>
                    <p:nvPicPr>
                      <p:cNvPr id="0" name="Object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059113"/>
                        <a:ext cx="1076325"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9307" name="AutoShape 27"/>
          <p:cNvSpPr>
            <a:spLocks noChangeArrowheads="1"/>
          </p:cNvSpPr>
          <p:nvPr/>
        </p:nvSpPr>
        <p:spPr bwMode="auto">
          <a:xfrm>
            <a:off x="3851275" y="4652963"/>
            <a:ext cx="1357313" cy="608012"/>
          </a:xfrm>
          <a:prstGeom prst="roundRect">
            <a:avLst>
              <a:gd name="adj" fmla="val 16667"/>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YMM RAPORU</a:t>
            </a:r>
          </a:p>
        </p:txBody>
      </p:sp>
      <p:sp>
        <p:nvSpPr>
          <p:cNvPr id="609308" name="Line 28"/>
          <p:cNvSpPr>
            <a:spLocks noChangeShapeType="1"/>
          </p:cNvSpPr>
          <p:nvPr/>
        </p:nvSpPr>
        <p:spPr bwMode="auto">
          <a:xfrm>
            <a:off x="4538663" y="45085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09303"/>
                                        </p:tgtEl>
                                        <p:attrNameLst>
                                          <p:attrName>style.visibility</p:attrName>
                                        </p:attrNameLst>
                                      </p:cBhvr>
                                      <p:to>
                                        <p:strVal val="visible"/>
                                      </p:to>
                                    </p:set>
                                    <p:animEffect transition="in" filter="strips(downRight)">
                                      <p:cBhvr>
                                        <p:cTn id="7" dur="500"/>
                                        <p:tgtEl>
                                          <p:spTgt spid="609303"/>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09304"/>
                                        </p:tgtEl>
                                        <p:attrNameLst>
                                          <p:attrName>style.visibility</p:attrName>
                                        </p:attrNameLst>
                                      </p:cBhvr>
                                      <p:to>
                                        <p:strVal val="visible"/>
                                      </p:to>
                                    </p:set>
                                    <p:animEffect transition="in" filter="strips(downRight)">
                                      <p:cBhvr>
                                        <p:cTn id="11" dur="500"/>
                                        <p:tgtEl>
                                          <p:spTgt spid="609304"/>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09284"/>
                                        </p:tgtEl>
                                        <p:attrNameLst>
                                          <p:attrName>style.visibility</p:attrName>
                                        </p:attrNameLst>
                                      </p:cBhvr>
                                      <p:to>
                                        <p:strVal val="visible"/>
                                      </p:to>
                                    </p:set>
                                    <p:animEffect transition="in" filter="strips(downRight)">
                                      <p:cBhvr>
                                        <p:cTn id="15" dur="500"/>
                                        <p:tgtEl>
                                          <p:spTgt spid="609284"/>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09283"/>
                                        </p:tgtEl>
                                        <p:attrNameLst>
                                          <p:attrName>style.visibility</p:attrName>
                                        </p:attrNameLst>
                                      </p:cBhvr>
                                      <p:to>
                                        <p:strVal val="visible"/>
                                      </p:to>
                                    </p:set>
                                    <p:animEffect transition="in" filter="strips(downRight)">
                                      <p:cBhvr>
                                        <p:cTn id="19" dur="500"/>
                                        <p:tgtEl>
                                          <p:spTgt spid="609283"/>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09302"/>
                                        </p:tgtEl>
                                        <p:attrNameLst>
                                          <p:attrName>style.visibility</p:attrName>
                                        </p:attrNameLst>
                                      </p:cBhvr>
                                      <p:to>
                                        <p:strVal val="visible"/>
                                      </p:to>
                                    </p:set>
                                    <p:animEffect transition="in" filter="strips(downRight)">
                                      <p:cBhvr>
                                        <p:cTn id="23" dur="500"/>
                                        <p:tgtEl>
                                          <p:spTgt spid="609302"/>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09292"/>
                                        </p:tgtEl>
                                        <p:attrNameLst>
                                          <p:attrName>style.visibility</p:attrName>
                                        </p:attrNameLst>
                                      </p:cBhvr>
                                      <p:to>
                                        <p:strVal val="visible"/>
                                      </p:to>
                                    </p:set>
                                    <p:animEffect transition="in" filter="strips(downRight)">
                                      <p:cBhvr>
                                        <p:cTn id="27" dur="500"/>
                                        <p:tgtEl>
                                          <p:spTgt spid="609292"/>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09295"/>
                                        </p:tgtEl>
                                        <p:attrNameLst>
                                          <p:attrName>style.visibility</p:attrName>
                                        </p:attrNameLst>
                                      </p:cBhvr>
                                      <p:to>
                                        <p:strVal val="visible"/>
                                      </p:to>
                                    </p:set>
                                    <p:animEffect transition="in" filter="strips(downRight)">
                                      <p:cBhvr>
                                        <p:cTn id="31" dur="500"/>
                                        <p:tgtEl>
                                          <p:spTgt spid="609295"/>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09294"/>
                                        </p:tgtEl>
                                        <p:attrNameLst>
                                          <p:attrName>style.visibility</p:attrName>
                                        </p:attrNameLst>
                                      </p:cBhvr>
                                      <p:to>
                                        <p:strVal val="visible"/>
                                      </p:to>
                                    </p:set>
                                    <p:animEffect transition="in" filter="strips(downRight)">
                                      <p:cBhvr>
                                        <p:cTn id="35" dur="500"/>
                                        <p:tgtEl>
                                          <p:spTgt spid="609294"/>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09308"/>
                                        </p:tgtEl>
                                        <p:attrNameLst>
                                          <p:attrName>style.visibility</p:attrName>
                                        </p:attrNameLst>
                                      </p:cBhvr>
                                      <p:to>
                                        <p:strVal val="visible"/>
                                      </p:to>
                                    </p:set>
                                    <p:animEffect transition="in" filter="strips(downRight)">
                                      <p:cBhvr>
                                        <p:cTn id="39" dur="500"/>
                                        <p:tgtEl>
                                          <p:spTgt spid="609308"/>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609307"/>
                                        </p:tgtEl>
                                        <p:attrNameLst>
                                          <p:attrName>style.visibility</p:attrName>
                                        </p:attrNameLst>
                                      </p:cBhvr>
                                      <p:to>
                                        <p:strVal val="visible"/>
                                      </p:to>
                                    </p:set>
                                    <p:animEffect transition="in" filter="strips(downRight)">
                                      <p:cBhvr>
                                        <p:cTn id="43" dur="500"/>
                                        <p:tgtEl>
                                          <p:spTgt spid="609307"/>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09297"/>
                                        </p:tgtEl>
                                        <p:attrNameLst>
                                          <p:attrName>style.visibility</p:attrName>
                                        </p:attrNameLst>
                                      </p:cBhvr>
                                      <p:to>
                                        <p:strVal val="visible"/>
                                      </p:to>
                                    </p:set>
                                    <p:animEffect transition="in" filter="strips(downRight)">
                                      <p:cBhvr>
                                        <p:cTn id="47" dur="500"/>
                                        <p:tgtEl>
                                          <p:spTgt spid="609297"/>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09296"/>
                                        </p:tgtEl>
                                        <p:attrNameLst>
                                          <p:attrName>style.visibility</p:attrName>
                                        </p:attrNameLst>
                                      </p:cBhvr>
                                      <p:to>
                                        <p:strVal val="visible"/>
                                      </p:to>
                                    </p:set>
                                    <p:animEffect transition="in" filter="strips(downRight)">
                                      <p:cBhvr>
                                        <p:cTn id="51" dur="500"/>
                                        <p:tgtEl>
                                          <p:spTgt spid="609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nimBg="1"/>
      <p:bldP spid="609284" grpId="0" animBg="1"/>
      <p:bldP spid="609292" grpId="0" animBg="1"/>
      <p:bldP spid="609294" grpId="0" animBg="1"/>
      <p:bldP spid="609295" grpId="0" animBg="1"/>
      <p:bldP spid="609296" grpId="0" animBg="1"/>
      <p:bldP spid="609297" grpId="0" animBg="1"/>
      <p:bldP spid="609302" grpId="0" animBg="1"/>
      <p:bldP spid="609303" grpId="0" animBg="1"/>
      <p:bldP spid="609307" grpId="0" animBg="1"/>
      <p:bldP spid="60930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Tecil-Terkin Sistemi İhtiyaridir. (İmalatçı Olan Satıcı İsterse KDV’siz Satar)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Bu Sistem Kapsamında, DİİB’de Yer Alan Madde ve Malzemelerin Yurt İçinden KDV Ödenmeksizin Alımına İmkan Tanınmaktadır.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1/5/2014 Tarihinden Önce Yapılan KDV’de Tecil Terkin Sistemi Kapsamında Eşdeğer Eşya Uygulaması Mümkün Bulunmamaktadır. 1/5/2014 Tarihinden Sonra, KDV’de Tecil Terkin Sistemi Kapsamındaki Yurt İçi Alımlarda Eşdeğer Eşya Kullanılabilmektedir. </a:t>
            </a:r>
          </a:p>
        </p:txBody>
      </p:sp>
      <p:sp>
        <p:nvSpPr>
          <p:cNvPr id="53251" name="Rectangle 5"/>
          <p:cNvSpPr>
            <a:spLocks noGrp="1" noChangeArrowheads="1"/>
          </p:cNvSpPr>
          <p:nvPr>
            <p:ph type="title"/>
          </p:nvPr>
        </p:nvSpPr>
        <p:spPr>
          <a:xfrm>
            <a:off x="468313" y="692150"/>
            <a:ext cx="8137525" cy="719138"/>
          </a:xfrm>
          <a:solidFill>
            <a:srgbClr val="00CCFF">
              <a:alpha val="50195"/>
            </a:srgbClr>
          </a:solidFill>
          <a:ln w="76200" cap="flat" cmpd="tri" algn="ctr">
            <a:solidFill>
              <a:srgbClr val="FFFFCC">
                <a:alpha val="70195"/>
              </a:srgbClr>
            </a:solidFill>
            <a:miter lim="800000"/>
            <a:headEnd/>
            <a:tailEnd/>
          </a:ln>
        </p:spPr>
        <p:txBody>
          <a:bodyPr anchorCtr="1"/>
          <a:lstStyle/>
          <a:p>
            <a:pPr eaLnBrk="1" hangingPunct="1"/>
            <a:r>
              <a:rPr lang="tr-TR" altLang="tr-TR" sz="3500" b="1" smtClean="0">
                <a:latin typeface="Tahoma" pitchFamily="34" charset="0"/>
              </a:rPr>
              <a:t>KDV’de Tecil Terkin Sistemi (-II-)</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Faturalarda Her Bir Mal Türüne İlişkin KDV Hariç Bedelin En Az 2.500 TL (Tekstil Yardımcı Maddelerinde İse En Az 500 TL) Olması Gereklidir.</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Satıcı Tarafından DİİB’in “İthal Edilen Maddelerle İlgili Bilgiler” Bölümü Doldurulup İmza ve Kaşe Basılmalıdır.</a:t>
            </a:r>
          </a:p>
        </p:txBody>
      </p:sp>
      <p:sp>
        <p:nvSpPr>
          <p:cNvPr id="54275" name="Rectangle 3"/>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KDV’de Tecil Terkin Sistemi (-III-)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Fatura Üzerine, “KDV Kanunu’nun Geçici 17 nci Maddesi Hükmü Gereğince KDV Tahsil Edilmemiştir” İbaresi Yazılmalıdır.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Tecil Terkin Kapsamında Olan ve Olmayan Malların Teslimlerinin Birlikte Yapılması Halinde Ayrı Ayrı Fatura Düzenlenmelidir.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İhracatta KDV İadesinde Olduğu Gibi İşlem Yapılmalıdır.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Satıcıların KDV Beyannamesine Alıcı Tarafından Onaylı DİİB Fotokopisi Eklenmelidir.</a:t>
            </a:r>
          </a:p>
        </p:txBody>
      </p:sp>
      <p:sp>
        <p:nvSpPr>
          <p:cNvPr id="55299" name="Rectangle 3"/>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500" b="1" smtClean="0">
                <a:latin typeface="Tahoma" pitchFamily="34" charset="0"/>
              </a:rPr>
              <a:t>KDV’de Tecil Terkin Sistemi (-IV-)</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altLang="tr-TR" sz="3400" b="1" smtClean="0">
                <a:solidFill>
                  <a:srgbClr val="000000"/>
                </a:solidFill>
              </a:rPr>
              <a:t>Dahilde İşleme Rejiminin Dış Ticaretimizdeki Yeri </a:t>
            </a:r>
            <a:endParaRPr lang="tr-TR" altLang="tr-TR" sz="2800" b="1" smtClean="0">
              <a:solidFill>
                <a:srgbClr val="000000"/>
              </a:solidFill>
            </a:endParaRPr>
          </a:p>
        </p:txBody>
      </p:sp>
      <p:sp>
        <p:nvSpPr>
          <p:cNvPr id="7171" name="Rectangle 3"/>
          <p:cNvSpPr>
            <a:spLocks noGrp="1" noChangeArrowheads="1"/>
          </p:cNvSpPr>
          <p:nvPr>
            <p:ph type="body" idx="1"/>
          </p:nvPr>
        </p:nvSpPr>
        <p:spPr/>
        <p:txBody>
          <a:bodyPr/>
          <a:lstStyle/>
          <a:p>
            <a:pPr lvl="1" eaLnBrk="1" hangingPunct="1">
              <a:buClr>
                <a:srgbClr val="000000"/>
              </a:buClr>
              <a:buFontTx/>
              <a:buNone/>
              <a:defRPr/>
            </a:pPr>
            <a:r>
              <a:rPr lang="tr-TR" b="1" dirty="0" smtClean="0">
                <a:solidFill>
                  <a:srgbClr val="000000"/>
                </a:solidFill>
              </a:rPr>
              <a:t>2014 Yılında (Ocak-Ekim) </a:t>
            </a:r>
          </a:p>
          <a:p>
            <a:pPr lvl="1" eaLnBrk="1" hangingPunct="1">
              <a:buClr>
                <a:srgbClr val="000000"/>
              </a:buClr>
              <a:buFontTx/>
              <a:buChar char="•"/>
              <a:defRPr/>
            </a:pPr>
            <a:r>
              <a:rPr lang="tr-TR" b="1" dirty="0" err="1" smtClean="0">
                <a:solidFill>
                  <a:srgbClr val="000000"/>
                </a:solidFill>
              </a:rPr>
              <a:t>İthalat’ın</a:t>
            </a:r>
            <a:r>
              <a:rPr lang="tr-TR" b="1" dirty="0" smtClean="0">
                <a:solidFill>
                  <a:srgbClr val="000000"/>
                </a:solidFill>
              </a:rPr>
              <a:t> %12,85’İ </a:t>
            </a:r>
          </a:p>
          <a:p>
            <a:pPr lvl="1" eaLnBrk="1" hangingPunct="1">
              <a:buClr>
                <a:srgbClr val="000000"/>
              </a:buClr>
              <a:buFontTx/>
              <a:buChar char="•"/>
              <a:defRPr/>
            </a:pPr>
            <a:r>
              <a:rPr lang="tr-TR" b="1" dirty="0" err="1" smtClean="0">
                <a:solidFill>
                  <a:srgbClr val="000000"/>
                </a:solidFill>
              </a:rPr>
              <a:t>İhracat’ın</a:t>
            </a:r>
            <a:r>
              <a:rPr lang="tr-TR" b="1" dirty="0" smtClean="0">
                <a:solidFill>
                  <a:srgbClr val="000000"/>
                </a:solidFill>
              </a:rPr>
              <a:t> % 42,68’İ </a:t>
            </a:r>
          </a:p>
          <a:p>
            <a:pPr marL="457200" lvl="1" indent="0" eaLnBrk="1" hangingPunct="1">
              <a:buClr>
                <a:srgbClr val="000000"/>
              </a:buClr>
              <a:buFontTx/>
              <a:buNone/>
              <a:defRPr/>
            </a:pPr>
            <a:r>
              <a:rPr lang="tr-TR" b="1" dirty="0" smtClean="0">
                <a:solidFill>
                  <a:srgbClr val="000000"/>
                </a:solidFill>
              </a:rPr>
              <a:t>DİR Kapsamında Gerçekleştirilmiştir.</a:t>
            </a:r>
          </a:p>
          <a:p>
            <a:pPr lvl="1" eaLnBrk="1" hangingPunct="1">
              <a:buClr>
                <a:srgbClr val="000000"/>
              </a:buClr>
              <a:buFontTx/>
              <a:buChar char="n"/>
              <a:defRPr/>
            </a:pPr>
            <a:endParaRPr lang="tr-TR" b="1" dirty="0" smtClean="0">
              <a:solidFill>
                <a:srgbClr val="000000"/>
              </a:solidFill>
            </a:endParaRPr>
          </a:p>
          <a:p>
            <a:pPr lvl="1" eaLnBrk="1" hangingPunct="1">
              <a:buClr>
                <a:srgbClr val="000000"/>
              </a:buClr>
              <a:buFont typeface="Wingdings" pitchFamily="2" charset="2"/>
              <a:buChar char="§"/>
              <a:defRPr/>
            </a:pPr>
            <a:r>
              <a:rPr lang="tr-TR" b="1" dirty="0" smtClean="0">
                <a:solidFill>
                  <a:srgbClr val="000000"/>
                </a:solidFill>
              </a:rPr>
              <a:t>2014 Yılı İlk 10 Ay İtibariyle  Döviz  Kullanım  Oranı    % 45,59’dur. </a:t>
            </a:r>
          </a:p>
          <a:p>
            <a:pPr eaLnBrk="1" hangingPunct="1">
              <a:buFontTx/>
              <a:buNone/>
              <a:defRPr/>
            </a:pPr>
            <a:endParaRPr lang="tr-TR" dirty="0" smtClean="0"/>
          </a:p>
          <a:p>
            <a:pPr eaLnBrk="1" hangingPunct="1">
              <a:buFontTx/>
              <a:buNone/>
              <a:defRPr/>
            </a:pPr>
            <a:endParaRPr lang="tr-TR" dirty="0" smtClean="0"/>
          </a:p>
        </p:txBody>
      </p:sp>
      <p:sp>
        <p:nvSpPr>
          <p:cNvPr id="10244" name="Metin kutusu 9"/>
          <p:cNvSpPr txBox="1">
            <a:spLocks noChangeArrowheads="1"/>
          </p:cNvSpPr>
          <p:nvPr/>
        </p:nvSpPr>
        <p:spPr bwMode="auto">
          <a:xfrm>
            <a:off x="684213" y="628967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endParaRPr lang="tr-TR" altLang="tr-TR" sz="120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Tecil Terkin Kapsamında Satın Alınan Mallardan Üretilen İhraç Eşyasının DİİB’de Belirtilen Süre ve Şartlara Uygun Olarak İhraç Edilmemesi Halinde; Tecil Edilen KDV, Vergi Ziyaı Cezası ve Gecikme Faizi Alıcıdan Tahsil Edilir.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DİİB Sahibi Alıcılar Satın Aldıkları Maddelerden İmal Ettikleri Malları DİİB Süresi İçerisinde İhraç Ettiklerini YMM Raporu İle Tespit Ettirmelidir.</a:t>
            </a:r>
          </a:p>
        </p:txBody>
      </p:sp>
      <p:sp>
        <p:nvSpPr>
          <p:cNvPr id="56323" name="Rectangle 3"/>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500" b="1" smtClean="0">
                <a:latin typeface="Tahoma" pitchFamily="34" charset="0"/>
              </a:rPr>
              <a:t>KDV’de Tecil Terkin Sistemi (-V-)</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YMM Raporunda Olması Gereken Bilgiler: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DİİB Tarih ve Sayısı</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DİİB Geçerlik Süresi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İhracata İlişkin Gümrük Beyannamesi Tarih ve Sayısı</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Fiili İhracat Tarihi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İhraç Eşyasının Miktarı ve Cinsi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Satın Alınan Hammadde Miktarı</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İhracatın Süresi İçerisinde Yapılıp Yapılmadığı</a:t>
            </a:r>
          </a:p>
        </p:txBody>
      </p:sp>
      <p:sp>
        <p:nvSpPr>
          <p:cNvPr id="57347" name="Rectangle 3"/>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500" b="1" smtClean="0">
                <a:latin typeface="Tahoma" pitchFamily="34" charset="0"/>
              </a:rPr>
              <a:t>KDV’de Tecil Terkin Sistemi (-VI-)</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YMM Raporunun Ekine Teyidi Alınan GB’nin Onaylı Bir Sureti Eklenmeli ve İhracatın Yapıldığı Her Dönem İçin Ayrı Ayrı Düzenlenecek Raporlardan İkişer Örnek, İhracatın Yapıldığı Ayı İzleyen 3 Ay İçerisinde İlgili Satıcılara Verilmelidir.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Satıcılar Tarafından Bu Raporların Vergi Dairesine Verilmesi Suretiyle Terkin İşlemi Sağlanacaktır.</a:t>
            </a:r>
          </a:p>
        </p:txBody>
      </p:sp>
      <p:sp>
        <p:nvSpPr>
          <p:cNvPr id="58371" name="Rectangle 3"/>
          <p:cNvSpPr>
            <a:spLocks noGrp="1" noChangeArrowheads="1"/>
          </p:cNvSpPr>
          <p:nvPr>
            <p:ph type="title"/>
          </p:nvPr>
        </p:nvSpPr>
        <p:spPr>
          <a:xfrm>
            <a:off x="457200" y="693738"/>
            <a:ext cx="8137525" cy="719137"/>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500" b="1" smtClean="0">
                <a:latin typeface="Tahoma" pitchFamily="34" charset="0"/>
              </a:rPr>
              <a:t>KDV’de Tecil Terkin Sistemi (-VII-)</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anose="05000000000000000000" pitchFamily="2" charset="2"/>
              <a:buChar char="v"/>
              <a:defRPr/>
            </a:pPr>
            <a:r>
              <a:rPr lang="tr-TR" altLang="tr-TR" sz="2000" b="1" dirty="0" smtClean="0">
                <a:latin typeface="Times New Roman" panose="02020603050405020304" pitchFamily="18" charset="0"/>
              </a:rPr>
              <a:t>Yurt İçi Alımlarda;</a:t>
            </a:r>
          </a:p>
          <a:p>
            <a:pPr marL="630238" lvl="1" indent="-177800" algn="just" eaLnBrk="1" hangingPunct="1">
              <a:lnSpc>
                <a:spcPct val="110000"/>
              </a:lnSpc>
              <a:buClr>
                <a:schemeClr val="tx1"/>
              </a:buClr>
              <a:buFont typeface="Wingdings" panose="05000000000000000000" pitchFamily="2" charset="2"/>
              <a:buChar char="v"/>
              <a:defRPr/>
            </a:pPr>
            <a:r>
              <a:rPr lang="tr-TR" altLang="tr-TR" sz="2000" b="1" dirty="0" smtClean="0">
                <a:latin typeface="Times New Roman" panose="02020603050405020304" pitchFamily="18" charset="0"/>
              </a:rPr>
              <a:t>Döviz Kullanım Oranı</a:t>
            </a:r>
          </a:p>
          <a:p>
            <a:pPr marL="630238" lvl="1" indent="-177800" algn="just" eaLnBrk="1" hangingPunct="1">
              <a:lnSpc>
                <a:spcPct val="110000"/>
              </a:lnSpc>
              <a:buClr>
                <a:schemeClr val="tx1"/>
              </a:buClr>
              <a:buFont typeface="Wingdings" panose="05000000000000000000" pitchFamily="2" charset="2"/>
              <a:buChar char="v"/>
              <a:defRPr/>
            </a:pPr>
            <a:r>
              <a:rPr lang="tr-TR" altLang="tr-TR" sz="2000" b="1" dirty="0" smtClean="0">
                <a:latin typeface="Times New Roman" panose="02020603050405020304" pitchFamily="18" charset="0"/>
              </a:rPr>
              <a:t>İkincil İşlem Görmüş Ürüne</a:t>
            </a:r>
          </a:p>
          <a:p>
            <a:pPr marL="630238" lvl="1" indent="-177800" algn="just" eaLnBrk="1" hangingPunct="1">
              <a:lnSpc>
                <a:spcPct val="110000"/>
              </a:lnSpc>
              <a:buClr>
                <a:schemeClr val="tx1"/>
              </a:buClr>
              <a:buFont typeface="Wingdings" panose="05000000000000000000" pitchFamily="2" charset="2"/>
              <a:buChar char="v"/>
              <a:defRPr/>
            </a:pPr>
            <a:endParaRPr lang="tr-TR" altLang="tr-TR" sz="2000" b="1" dirty="0" smtClean="0">
              <a:latin typeface="Times New Roman" panose="02020603050405020304" pitchFamily="18" charset="0"/>
            </a:endParaRPr>
          </a:p>
          <a:p>
            <a:pPr marL="0" indent="0" algn="just" eaLnBrk="1" hangingPunct="1">
              <a:lnSpc>
                <a:spcPct val="110000"/>
              </a:lnSpc>
              <a:buClr>
                <a:schemeClr val="tx1"/>
              </a:buClr>
              <a:buFontTx/>
              <a:buNone/>
              <a:defRPr/>
            </a:pPr>
            <a:r>
              <a:rPr lang="tr-TR" altLang="tr-TR" sz="2000" b="1" dirty="0" smtClean="0">
                <a:latin typeface="Times New Roman" panose="02020603050405020304" pitchFamily="18" charset="0"/>
              </a:rPr>
              <a:t>İlişkin Hükümler Uygulanmaz.</a:t>
            </a:r>
          </a:p>
          <a:p>
            <a:pPr marL="273050" indent="-273050" algn="just" eaLnBrk="1" hangingPunct="1">
              <a:lnSpc>
                <a:spcPct val="110000"/>
              </a:lnSpc>
              <a:buClr>
                <a:schemeClr val="tx1"/>
              </a:buClr>
              <a:buFont typeface="Wingdings" panose="05000000000000000000" pitchFamily="2" charset="2"/>
              <a:buChar char="v"/>
              <a:defRPr/>
            </a:pPr>
            <a:endParaRPr lang="tr-TR" altLang="tr-TR" sz="2000" b="1" dirty="0" smtClean="0">
              <a:latin typeface="Times New Roman" panose="02020603050405020304" pitchFamily="18" charset="0"/>
            </a:endParaRPr>
          </a:p>
          <a:p>
            <a:pPr marL="273050" indent="-273050" algn="just" eaLnBrk="1" hangingPunct="1">
              <a:lnSpc>
                <a:spcPct val="110000"/>
              </a:lnSpc>
              <a:buClr>
                <a:schemeClr val="tx1"/>
              </a:buClr>
              <a:buFont typeface="Wingdings" panose="05000000000000000000" pitchFamily="2" charset="2"/>
              <a:buChar char="v"/>
              <a:defRPr/>
            </a:pPr>
            <a:r>
              <a:rPr lang="tr-TR" altLang="tr-TR" sz="2000" b="1" dirty="0" smtClean="0">
                <a:latin typeface="Times New Roman" panose="02020603050405020304" pitchFamily="18" charset="0"/>
              </a:rPr>
              <a:t>Yurt İçi Alımlarda; Gümrük Kanununun 238 inci Maddesinde Belirtilen 2 (İki) Kat Para Cezası Uygulanmaz.</a:t>
            </a:r>
          </a:p>
          <a:p>
            <a:pPr marL="273050" indent="-273050" algn="just" eaLnBrk="1" hangingPunct="1">
              <a:lnSpc>
                <a:spcPct val="110000"/>
              </a:lnSpc>
              <a:buClr>
                <a:schemeClr val="tx1"/>
              </a:buClr>
              <a:buFont typeface="Wingdings" panose="05000000000000000000" pitchFamily="2" charset="2"/>
              <a:buChar char="v"/>
              <a:defRPr/>
            </a:pPr>
            <a:endParaRPr lang="tr-TR" altLang="tr-TR" sz="2000" b="1" dirty="0" smtClean="0">
              <a:latin typeface="Times New Roman" panose="02020603050405020304" pitchFamily="18" charset="0"/>
            </a:endParaRPr>
          </a:p>
          <a:p>
            <a:pPr marL="273050" indent="-273050" algn="just" eaLnBrk="1" hangingPunct="1">
              <a:lnSpc>
                <a:spcPct val="110000"/>
              </a:lnSpc>
              <a:buClr>
                <a:schemeClr val="tx1"/>
              </a:buClr>
              <a:buFont typeface="Wingdings" panose="05000000000000000000" pitchFamily="2" charset="2"/>
              <a:buChar char="v"/>
              <a:defRPr/>
            </a:pPr>
            <a:endParaRPr lang="tr-TR" altLang="tr-TR" sz="2000" b="1" dirty="0" smtClean="0">
              <a:latin typeface="Times New Roman" panose="02020603050405020304" pitchFamily="18" charset="0"/>
            </a:endParaRPr>
          </a:p>
        </p:txBody>
      </p:sp>
      <p:sp>
        <p:nvSpPr>
          <p:cNvPr id="59395"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TMO ve Şeker Fabrikalarından</a:t>
            </a:r>
            <a:br>
              <a:rPr lang="tr-TR" altLang="tr-TR" sz="3300" b="1" smtClean="0">
                <a:latin typeface="Tahoma" pitchFamily="34" charset="0"/>
              </a:rPr>
            </a:br>
            <a:r>
              <a:rPr lang="tr-TR" altLang="tr-TR" sz="3300" b="1" smtClean="0">
                <a:latin typeface="Tahoma" pitchFamily="34" charset="0"/>
              </a:rPr>
              <a:t>Yurt İçi Alım (-I-)</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68313" y="1773238"/>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İhracatın Gerçekleştirilmesinin Tespiti Kaydıyla, Yurt İçi Alım İmkanı Olmaması Halinde 6 (Altı) Ay İthalat Süresi Verilebilmektedir.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Yurt İçi Alımlar da İndirimli Teminat Uygulamasından Yararlandırılır.</a:t>
            </a:r>
          </a:p>
        </p:txBody>
      </p:sp>
      <p:sp>
        <p:nvSpPr>
          <p:cNvPr id="60419"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TMO ve Şeker Fabrikalarından</a:t>
            </a:r>
            <a:br>
              <a:rPr lang="tr-TR" altLang="tr-TR" sz="3300" b="1" smtClean="0">
                <a:latin typeface="Tahoma" pitchFamily="34" charset="0"/>
              </a:rPr>
            </a:br>
            <a:r>
              <a:rPr lang="tr-TR" altLang="tr-TR" sz="3300" b="1" smtClean="0">
                <a:latin typeface="Tahoma" pitchFamily="34" charset="0"/>
              </a:rPr>
              <a:t>Yurt İçi Alım (-II-)</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Şeker ve Hububatı Girdi Olarak Kullanan İmalatçılara Dünya Fiyatlarından Girdi Temin Edilmesinin Sağlanması ve Bu Kurumların Stoklarının Azaltılması Temin Edilmektedir.</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Dünya Fiyatı İle Yurt İçi Fiyatı Arasındaki Fark  Kadar  Teminat Alınır.  </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p:txBody>
      </p:sp>
      <p:sp>
        <p:nvSpPr>
          <p:cNvPr id="61443"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TMO ve Şeker Fabrikalarından</a:t>
            </a:r>
            <a:br>
              <a:rPr lang="tr-TR" altLang="tr-TR" sz="3300" b="1" smtClean="0">
                <a:latin typeface="Tahoma" pitchFamily="34" charset="0"/>
              </a:rPr>
            </a:br>
            <a:r>
              <a:rPr lang="tr-TR" altLang="tr-TR" sz="3300" b="1" smtClean="0">
                <a:latin typeface="Tahoma" pitchFamily="34" charset="0"/>
              </a:rPr>
              <a:t>Yurt İçi Alım (-III-)</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Tarım Sektörü Uygulamaları</a:t>
            </a:r>
            <a:br>
              <a:rPr lang="tr-TR" altLang="tr-TR" sz="3300" b="1" smtClean="0">
                <a:latin typeface="Tahoma" pitchFamily="34" charset="0"/>
              </a:rPr>
            </a:br>
            <a:r>
              <a:rPr lang="tr-TR" altLang="tr-TR" sz="3300" b="1" smtClean="0">
                <a:latin typeface="Tahoma" pitchFamily="34" charset="0"/>
              </a:rPr>
              <a:t>I-TMO Hububat Satışı</a:t>
            </a:r>
          </a:p>
        </p:txBody>
      </p:sp>
      <p:sp>
        <p:nvSpPr>
          <p:cNvPr id="6" name="Rectangle 2"/>
          <p:cNvSpPr txBox="1">
            <a:spLocks noChangeArrowheads="1"/>
          </p:cNvSpPr>
          <p:nvPr/>
        </p:nvSpPr>
        <p:spPr bwMode="auto">
          <a:xfrm>
            <a:off x="487363" y="1860550"/>
            <a:ext cx="8135937" cy="4305300"/>
          </a:xfrm>
          <a:prstGeom prst="rect">
            <a:avLst/>
          </a:prstGeo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algn="just" eaLnBrk="1" hangingPunct="1">
              <a:lnSpc>
                <a:spcPct val="110000"/>
              </a:lnSpc>
              <a:buClr>
                <a:schemeClr val="tx1"/>
              </a:buClr>
              <a:buFont typeface="Wingdings" pitchFamily="2" charset="2"/>
              <a:buChar char="v"/>
              <a:defRPr/>
            </a:pPr>
            <a:r>
              <a:rPr lang="tr-TR" altLang="tr-TR" sz="2000" b="1" kern="0" dirty="0" smtClean="0">
                <a:latin typeface="Times New Roman" pitchFamily="18" charset="0"/>
              </a:rPr>
              <a:t>TMO tarafından; Dahilde İşleme Rejimi (DİR) kapsamında, üretiminde hububat kullanılarak elde edilen mamullerin (buğday unu, makarna, bulgur </a:t>
            </a:r>
            <a:r>
              <a:rPr lang="tr-TR" altLang="tr-TR" sz="2000" b="1" kern="0" dirty="0" err="1" smtClean="0">
                <a:latin typeface="Times New Roman" pitchFamily="18" charset="0"/>
              </a:rPr>
              <a:t>v.b</a:t>
            </a:r>
            <a:r>
              <a:rPr lang="tr-TR" altLang="tr-TR" sz="2000" b="1" kern="0" dirty="0" smtClean="0">
                <a:latin typeface="Times New Roman" pitchFamily="18" charset="0"/>
              </a:rPr>
              <a:t>)  ihracatına karşılık, "Mamul Madde İmalatçı-İhracatçılarına İhracattan Sonra Hububat Satışlarına Ait Uygulama Esasları" çerçevesinde, mamul madde imalatçı-ihracatçılarına hububat satışı yapılabilmektedir.</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Tarım Sektörü Uygulamaları</a:t>
            </a:r>
            <a:br>
              <a:rPr lang="tr-TR" altLang="tr-TR" sz="3300" b="1" smtClean="0">
                <a:latin typeface="Tahoma" pitchFamily="34" charset="0"/>
              </a:rPr>
            </a:br>
            <a:r>
              <a:rPr lang="tr-TR" altLang="tr-TR" sz="3300" b="1" smtClean="0">
                <a:latin typeface="Tahoma" pitchFamily="34" charset="0"/>
              </a:rPr>
              <a:t>II-DİİB Kapsamında Süttozu Tahsisatı</a:t>
            </a:r>
          </a:p>
        </p:txBody>
      </p:sp>
      <p:sp>
        <p:nvSpPr>
          <p:cNvPr id="63491" name="Rectangle 2"/>
          <p:cNvSpPr>
            <a:spLocks noGrp="1" noChangeArrowheads="1"/>
          </p:cNvSpPr>
          <p:nvPr>
            <p:ph idx="1"/>
          </p:nvPr>
        </p:nvSpPr>
        <p:spPr>
          <a:xfrm>
            <a:off x="468313" y="1628775"/>
            <a:ext cx="8229600" cy="4525963"/>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endParaRPr lang="tr-TR" altLang="tr-TR" sz="1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endParaRPr lang="tr-TR" altLang="tr-TR" sz="1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endParaRPr lang="tr-TR" altLang="tr-TR" sz="1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Gıda, Tarım ve Hayvancılık Bakanlığı (GTHB) tarafından yayımlanan, 2013/64 Sayılı Çiğ Sütün Değerlendirilmesine Yönelik Destekleme Uygulama Esasları Tebliği çerçevesinde ihracatçılarımız, DİR kapsamında ıslak ürün ihracatı karşılığında, süttozu ithalatı yerine yurt içinden dünya fiyatlarından süttozu temin etmektedir. Aradaki fiyat farkı GTHB tarafından süt tozu üreticilerine ödenmektedir.</a:t>
            </a:r>
          </a:p>
          <a:p>
            <a:pPr marL="273050" indent="-273050" algn="just" eaLnBrk="1" hangingPunct="1">
              <a:lnSpc>
                <a:spcPct val="110000"/>
              </a:lnSpc>
              <a:buClr>
                <a:schemeClr val="tx1"/>
              </a:buClr>
              <a:buFont typeface="Wingdings" pitchFamily="2" charset="2"/>
              <a:buChar char="v"/>
            </a:pPr>
            <a:endParaRPr lang="tr-TR" altLang="tr-TR" sz="1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endParaRPr lang="tr-TR" altLang="tr-TR" sz="18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844675"/>
            <a:ext cx="8135937" cy="4305300"/>
          </a:xfrm>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defRPr/>
            </a:pPr>
            <a:endParaRPr lang="tr-TR" altLang="tr-TR" sz="1800" b="1" dirty="0" smtClean="0">
              <a:latin typeface="Times New Roman" pitchFamily="18" charset="0"/>
              <a:cs typeface="Times New Roman" panose="02020603050405020304" pitchFamily="18" charset="0"/>
            </a:endParaRPr>
          </a:p>
          <a:p>
            <a:pPr marL="273050" indent="-273050" algn="just" eaLnBrk="1" hangingPunct="1">
              <a:lnSpc>
                <a:spcPct val="110000"/>
              </a:lnSpc>
              <a:buClr>
                <a:schemeClr val="tx1"/>
              </a:buClr>
              <a:buFont typeface="Wingdings" pitchFamily="2" charset="2"/>
              <a:buChar char="v"/>
              <a:defRPr/>
            </a:pPr>
            <a:r>
              <a:rPr lang="tr-TR" altLang="tr-TR" sz="1800" b="1" dirty="0" smtClean="0">
                <a:latin typeface="Times New Roman" pitchFamily="18" charset="0"/>
                <a:cs typeface="Times New Roman" panose="02020603050405020304" pitchFamily="18" charset="0"/>
              </a:rPr>
              <a:t>Yurt içinde pazarlanamayan ve ihraç edilmek zorunda olan C şekerinin, imalatçı-ihracatçıların şeker taleplerinin karşılanması suretiyle yurtdışı edilmesine ilişkin usul ve esasları düzenlemek amacıyla, 23/02/2013 tarihli ve 28568 sayılı Resmî </a:t>
            </a:r>
            <a:r>
              <a:rPr lang="tr-TR" altLang="tr-TR" sz="1800" b="1" dirty="0" err="1" smtClean="0">
                <a:latin typeface="Times New Roman" pitchFamily="18" charset="0"/>
                <a:cs typeface="Times New Roman" panose="02020603050405020304" pitchFamily="18" charset="0"/>
              </a:rPr>
              <a:t>Gazete’de</a:t>
            </a:r>
            <a:r>
              <a:rPr lang="tr-TR" altLang="tr-TR" sz="1800" b="1" dirty="0" smtClean="0">
                <a:latin typeface="Times New Roman" pitchFamily="18" charset="0"/>
                <a:cs typeface="Times New Roman" panose="02020603050405020304" pitchFamily="18" charset="0"/>
              </a:rPr>
              <a:t> yayımlanan, </a:t>
            </a:r>
            <a:r>
              <a:rPr lang="tr-TR" altLang="tr-TR" sz="1800" b="1" u="sng" dirty="0" smtClean="0">
                <a:latin typeface="Times New Roman" pitchFamily="18" charset="0"/>
                <a:cs typeface="Times New Roman" panose="02020603050405020304" pitchFamily="18" charset="0"/>
              </a:rPr>
              <a:t>‘İmalatçı-İhracatçıların, Şekerli Mamul İhracatı Karşılığında C Şekeri Taleplerinin Karşılanması Şartları ve Uygulama Esaslarına Dair Tebliğ’ </a:t>
            </a:r>
            <a:r>
              <a:rPr lang="tr-TR" altLang="tr-TR" sz="1800" b="1" dirty="0" smtClean="0">
                <a:latin typeface="Times New Roman" pitchFamily="18" charset="0"/>
                <a:cs typeface="Times New Roman" panose="02020603050405020304" pitchFamily="18" charset="0"/>
              </a:rPr>
              <a:t>kapsamında, C şekeri (Beyaz Kristal Şeker) için  Şeker Kurumunca tespit edilen Şeker Fabrikalarınca DİİB aranmaksızın satış yapılabilmektedir.</a:t>
            </a:r>
          </a:p>
          <a:p>
            <a:pPr marL="0" indent="0" algn="just" eaLnBrk="1" hangingPunct="1">
              <a:lnSpc>
                <a:spcPct val="110000"/>
              </a:lnSpc>
              <a:buClr>
                <a:schemeClr val="tx1"/>
              </a:buClr>
              <a:buFontTx/>
              <a:buNone/>
              <a:defRPr/>
            </a:pPr>
            <a:endParaRPr lang="tr-TR" altLang="tr-TR" sz="1800" b="1" dirty="0" smtClean="0">
              <a:latin typeface="Times New Roman" pitchFamily="18" charset="0"/>
            </a:endParaRPr>
          </a:p>
          <a:p>
            <a:pPr marL="273050" indent="-273050" algn="just" eaLnBrk="1" hangingPunct="1">
              <a:lnSpc>
                <a:spcPct val="110000"/>
              </a:lnSpc>
              <a:buClr>
                <a:schemeClr val="tx1"/>
              </a:buClr>
              <a:buFont typeface="Wingdings" pitchFamily="2" charset="2"/>
              <a:buChar char="v"/>
              <a:defRPr/>
            </a:pPr>
            <a:endParaRPr lang="tr-TR" altLang="tr-TR" sz="1800" b="1" dirty="0" smtClean="0">
              <a:latin typeface="Times New Roman" pitchFamily="18" charset="0"/>
            </a:endParaRPr>
          </a:p>
        </p:txBody>
      </p:sp>
      <p:sp>
        <p:nvSpPr>
          <p:cNvPr id="64515" name="Rectangle 3"/>
          <p:cNvSpPr>
            <a:spLocks noGrp="1" noChangeArrowheads="1"/>
          </p:cNvSpPr>
          <p:nvPr>
            <p:ph type="title"/>
          </p:nvPr>
        </p:nvSpPr>
        <p:spPr>
          <a:xfrm>
            <a:off x="457200" y="333375"/>
            <a:ext cx="8137525" cy="1258888"/>
          </a:xfrm>
          <a:solidFill>
            <a:srgbClr val="00CCFF">
              <a:alpha val="50195"/>
            </a:srgbClr>
          </a:solidFill>
          <a:ln w="76200" cap="flat" cmpd="tri" algn="ctr">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Tarım Sektörü Uygulamaları </a:t>
            </a:r>
            <a:br>
              <a:rPr lang="tr-TR" altLang="tr-TR" sz="3300" b="1" smtClean="0">
                <a:latin typeface="Tahoma" pitchFamily="34" charset="0"/>
              </a:rPr>
            </a:br>
            <a:r>
              <a:rPr lang="tr-TR" altLang="tr-TR" sz="3300" b="1" smtClean="0">
                <a:latin typeface="Tahoma" pitchFamily="34" charset="0"/>
              </a:rPr>
              <a:t>III-C Şekeri Satışı</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İthalat </a:t>
            </a:r>
            <a:r>
              <a:rPr lang="tr-TR" altLang="tr-TR" sz="3300" b="1" smtClean="0">
                <a:latin typeface="Tahoma" pitchFamily="34" charset="0"/>
                <a:sym typeface="Wingdings" pitchFamily="2" charset="2"/>
              </a:rPr>
              <a:t> Yurt İçi Satış ve Teslimler</a:t>
            </a:r>
            <a:endParaRPr lang="tr-TR" altLang="tr-TR" sz="3300" b="1" smtClean="0">
              <a:latin typeface="Tahoma" pitchFamily="34" charset="0"/>
            </a:endParaRPr>
          </a:p>
        </p:txBody>
      </p:sp>
      <p:sp>
        <p:nvSpPr>
          <p:cNvPr id="65539" name="Rectangle 3"/>
          <p:cNvSpPr>
            <a:spLocks noGrp="1" noChangeArrowheads="1"/>
          </p:cNvSpPr>
          <p:nvPr>
            <p:ph type="body" idx="1"/>
          </p:nvPr>
        </p:nvSpPr>
        <p:spPr>
          <a:xfrm>
            <a:off x="504825" y="1870075"/>
            <a:ext cx="8064500" cy="4249738"/>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İhracat 2005/2 Sayılı Tebliğ’de Belirtilen Satış Ve Teslimlere Yönelik Olarak Gümrük Muafiyetli İthalat Yapılabilmektedir.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Bu Kapsamdaki Faaliyetler İçin EB İhracat Genel Müdürlüğü’nden DİİB (D 3) Alınması Gerekmektedir.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ctrTitle" idx="4294967295"/>
          </p:nvPr>
        </p:nvSpPr>
        <p:spPr>
          <a:xfrm>
            <a:off x="395288" y="260350"/>
            <a:ext cx="8339137" cy="800100"/>
          </a:xfrm>
        </p:spPr>
        <p:txBody>
          <a:bodyPr/>
          <a:lstStyle/>
          <a:p>
            <a:pPr eaLnBrk="1" hangingPunct="1"/>
            <a:r>
              <a:rPr lang="tr-TR" altLang="tr-TR" sz="2400" b="1" smtClean="0"/>
              <a:t>2013 Yılında DİİB Kapsamında Yapılan</a:t>
            </a:r>
            <a:br>
              <a:rPr lang="tr-TR" altLang="tr-TR" sz="2400" b="1" smtClean="0"/>
            </a:br>
            <a:r>
              <a:rPr lang="tr-TR" altLang="tr-TR" sz="2400" b="1" smtClean="0"/>
              <a:t>İthalatımızdaki İlk 10 Madde</a:t>
            </a:r>
            <a:r>
              <a:rPr lang="en-US" altLang="tr-TR" sz="2400" b="1" smtClean="0"/>
              <a:t> </a:t>
            </a:r>
            <a:endParaRPr lang="tr-TR" altLang="tr-TR" sz="2400" b="1" smtClean="0"/>
          </a:p>
        </p:txBody>
      </p:sp>
      <p:sp>
        <p:nvSpPr>
          <p:cNvPr id="11267" name="Metin kutusu 7"/>
          <p:cNvSpPr txBox="1">
            <a:spLocks noChangeArrowheads="1"/>
          </p:cNvSpPr>
          <p:nvPr/>
        </p:nvSpPr>
        <p:spPr bwMode="auto">
          <a:xfrm>
            <a:off x="684213" y="6289675"/>
            <a:ext cx="2387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p>
          <a:p>
            <a:pPr eaLnBrk="1" hangingPunct="1"/>
            <a:endParaRPr lang="tr-TR" altLang="tr-TR" sz="1200">
              <a:latin typeface="Times New Roman" pitchFamily="18" charset="0"/>
            </a:endParaRPr>
          </a:p>
        </p:txBody>
      </p:sp>
      <p:graphicFrame>
        <p:nvGraphicFramePr>
          <p:cNvPr id="3" name="Tablo 2"/>
          <p:cNvGraphicFramePr>
            <a:graphicFrameLocks noGrp="1"/>
          </p:cNvGraphicFramePr>
          <p:nvPr/>
        </p:nvGraphicFramePr>
        <p:xfrm>
          <a:off x="792163" y="1341438"/>
          <a:ext cx="7559675" cy="4751383"/>
        </p:xfrm>
        <a:graphic>
          <a:graphicData uri="http://schemas.openxmlformats.org/drawingml/2006/table">
            <a:tbl>
              <a:tblPr firstRow="1" bandRow="1">
                <a:tableStyleId>{5C22544A-7EE6-4342-B048-85BDC9FD1C3A}</a:tableStyleId>
              </a:tblPr>
              <a:tblGrid>
                <a:gridCol w="5003744"/>
                <a:gridCol w="791940"/>
                <a:gridCol w="863935"/>
                <a:gridCol w="900056"/>
              </a:tblGrid>
              <a:tr h="434608">
                <a:tc>
                  <a:txBody>
                    <a:bodyPr/>
                    <a:lstStyle/>
                    <a:p>
                      <a:pPr>
                        <a:lnSpc>
                          <a:spcPct val="107000"/>
                        </a:lnSpc>
                        <a:spcAft>
                          <a:spcPts val="0"/>
                        </a:spcAft>
                      </a:pPr>
                      <a:r>
                        <a:rPr lang="tr-TR" sz="1200" dirty="0">
                          <a:solidFill>
                            <a:srgbClr val="FF0000"/>
                          </a:solidFill>
                          <a:effectLst/>
                        </a:rPr>
                        <a:t>GTİP-4 ve Adı</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Dolar Değeri</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DİR Dolar Değeri</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Pay</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r h="434608">
                <a:tc>
                  <a:txBody>
                    <a:bodyPr/>
                    <a:lstStyle/>
                    <a:p>
                      <a:pPr marL="446088" indent="-446088">
                        <a:lnSpc>
                          <a:spcPct val="107000"/>
                        </a:lnSpc>
                        <a:spcAft>
                          <a:spcPts val="0"/>
                        </a:spcAft>
                      </a:pPr>
                      <a:r>
                        <a:rPr lang="tr-TR" sz="1200" b="0" dirty="0" smtClean="0">
                          <a:solidFill>
                            <a:schemeClr val="tx1"/>
                          </a:solidFill>
                          <a:effectLst/>
                        </a:rPr>
                        <a:t>7204	Dökme </a:t>
                      </a:r>
                      <a:r>
                        <a:rPr lang="tr-TR" sz="1200" b="0" dirty="0">
                          <a:solidFill>
                            <a:schemeClr val="tx1"/>
                          </a:solidFill>
                          <a:effectLst/>
                        </a:rPr>
                        <a:t>Demirin, Demirin veya Çeliğin Döküntü ve Hurdaları veya Bunların Eritilmesi ile Elde Edilmiş</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7.511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2.856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%38,0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446088">
                        <a:lnSpc>
                          <a:spcPct val="107000"/>
                        </a:lnSpc>
                        <a:spcAft>
                          <a:spcPts val="0"/>
                        </a:spcAft>
                      </a:pPr>
                      <a:r>
                        <a:rPr lang="tr-TR" sz="1200" b="0" dirty="0" smtClean="0">
                          <a:solidFill>
                            <a:schemeClr val="tx1"/>
                          </a:solidFill>
                          <a:effectLst/>
                        </a:rPr>
                        <a:t>7207	Demir </a:t>
                      </a:r>
                      <a:r>
                        <a:rPr lang="tr-TR" sz="1200" b="0" dirty="0">
                          <a:solidFill>
                            <a:schemeClr val="tx1"/>
                          </a:solidFill>
                          <a:effectLst/>
                        </a:rPr>
                        <a:t>veya </a:t>
                      </a:r>
                      <a:r>
                        <a:rPr lang="tr-TR" sz="1200" b="0" dirty="0" err="1">
                          <a:solidFill>
                            <a:schemeClr val="tx1"/>
                          </a:solidFill>
                          <a:effectLst/>
                        </a:rPr>
                        <a:t>Alaşımsız</a:t>
                      </a:r>
                      <a:r>
                        <a:rPr lang="tr-TR" sz="1200" b="0" dirty="0">
                          <a:solidFill>
                            <a:schemeClr val="tx1"/>
                          </a:solidFill>
                          <a:effectLst/>
                        </a:rPr>
                        <a:t> Çelikten Yarı Mamuller</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2.881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2.213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%76,8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446088">
                        <a:lnSpc>
                          <a:spcPct val="107000"/>
                        </a:lnSpc>
                        <a:spcAft>
                          <a:spcPts val="0"/>
                        </a:spcAft>
                      </a:pPr>
                      <a:r>
                        <a:rPr lang="tr-TR" sz="1200" b="0" dirty="0" smtClean="0">
                          <a:solidFill>
                            <a:schemeClr val="tx1"/>
                          </a:solidFill>
                          <a:effectLst/>
                        </a:rPr>
                        <a:t>8708	Karayolu </a:t>
                      </a:r>
                      <a:r>
                        <a:rPr lang="tr-TR" sz="1200" b="0" dirty="0">
                          <a:solidFill>
                            <a:schemeClr val="tx1"/>
                          </a:solidFill>
                          <a:effectLst/>
                        </a:rPr>
                        <a:t>Taşıtları İçin Aksam, Parça ve Aksesuarlar</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4.894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1.791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%36,6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446088">
                        <a:lnSpc>
                          <a:spcPct val="107000"/>
                        </a:lnSpc>
                        <a:spcAft>
                          <a:spcPts val="0"/>
                        </a:spcAft>
                      </a:pPr>
                      <a:r>
                        <a:rPr lang="tr-TR" sz="1200" b="0" dirty="0" smtClean="0">
                          <a:solidFill>
                            <a:schemeClr val="tx1"/>
                          </a:solidFill>
                          <a:effectLst/>
                        </a:rPr>
                        <a:t>1001	Buğday </a:t>
                      </a:r>
                      <a:r>
                        <a:rPr lang="tr-TR" sz="1200" b="0" dirty="0">
                          <a:solidFill>
                            <a:schemeClr val="tx1"/>
                          </a:solidFill>
                          <a:effectLst/>
                        </a:rPr>
                        <a:t>ve Mahlut</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1.289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1.276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%99,0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608">
                <a:tc>
                  <a:txBody>
                    <a:bodyPr/>
                    <a:lstStyle/>
                    <a:p>
                      <a:pPr marL="446088" indent="-446088">
                        <a:lnSpc>
                          <a:spcPct val="107000"/>
                        </a:lnSpc>
                        <a:spcAft>
                          <a:spcPts val="0"/>
                        </a:spcAft>
                      </a:pPr>
                      <a:r>
                        <a:rPr lang="tr-TR" sz="1200" b="0" dirty="0" smtClean="0">
                          <a:solidFill>
                            <a:schemeClr val="tx1"/>
                          </a:solidFill>
                          <a:effectLst/>
                        </a:rPr>
                        <a:t>8408	Sıkıştırmayla </a:t>
                      </a:r>
                      <a:r>
                        <a:rPr lang="tr-TR" sz="1200" b="0" dirty="0">
                          <a:solidFill>
                            <a:schemeClr val="tx1"/>
                          </a:solidFill>
                          <a:effectLst/>
                        </a:rPr>
                        <a:t>Ateşlemeli İçten Yanmalı Pistonlu </a:t>
                      </a:r>
                      <a:r>
                        <a:rPr lang="tr-TR" sz="1200" b="0" dirty="0" smtClean="0">
                          <a:solidFill>
                            <a:schemeClr val="tx1"/>
                          </a:solidFill>
                          <a:effectLst/>
                        </a:rPr>
                        <a:t>Motorlar</a:t>
                      </a:r>
                      <a:br>
                        <a:rPr lang="tr-TR" sz="1200" b="0" dirty="0" smtClean="0">
                          <a:solidFill>
                            <a:schemeClr val="tx1"/>
                          </a:solidFill>
                          <a:effectLst/>
                        </a:rPr>
                      </a:br>
                      <a:r>
                        <a:rPr lang="tr-TR" sz="1200" b="0" dirty="0" smtClean="0">
                          <a:solidFill>
                            <a:schemeClr val="tx1"/>
                          </a:solidFill>
                          <a:effectLst/>
                        </a:rPr>
                        <a:t>(</a:t>
                      </a:r>
                      <a:r>
                        <a:rPr lang="tr-TR" sz="1200" b="0" dirty="0">
                          <a:solidFill>
                            <a:schemeClr val="tx1"/>
                          </a:solidFill>
                          <a:effectLst/>
                        </a:rPr>
                        <a:t>Dizel ve Yarı Dizel)</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2.276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1.236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%54,3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608">
                <a:tc>
                  <a:txBody>
                    <a:bodyPr/>
                    <a:lstStyle/>
                    <a:p>
                      <a:pPr marL="446088" indent="-446088">
                        <a:lnSpc>
                          <a:spcPct val="107000"/>
                        </a:lnSpc>
                        <a:spcAft>
                          <a:spcPts val="0"/>
                        </a:spcAft>
                      </a:pPr>
                      <a:r>
                        <a:rPr lang="tr-TR" sz="1200" b="0" dirty="0" smtClean="0">
                          <a:solidFill>
                            <a:schemeClr val="tx1"/>
                          </a:solidFill>
                          <a:effectLst/>
                        </a:rPr>
                        <a:t>7108	Altın </a:t>
                      </a:r>
                      <a:r>
                        <a:rPr lang="tr-TR" sz="1200" b="0" dirty="0">
                          <a:solidFill>
                            <a:schemeClr val="tx1"/>
                          </a:solidFill>
                          <a:effectLst/>
                        </a:rPr>
                        <a:t>(Platin Kaplamalı Altın Dahil) (İşlenmemiş Veya Yarı İşlenmiş ya da Pudra Halinde)</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15.127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1.207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%8,0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608">
                <a:tc>
                  <a:txBody>
                    <a:bodyPr/>
                    <a:lstStyle/>
                    <a:p>
                      <a:pPr marL="446088" indent="-446088">
                        <a:lnSpc>
                          <a:spcPct val="107000"/>
                        </a:lnSpc>
                        <a:spcAft>
                          <a:spcPts val="0"/>
                        </a:spcAft>
                      </a:pPr>
                      <a:r>
                        <a:rPr lang="tr-TR" sz="1200" b="0" dirty="0" smtClean="0">
                          <a:solidFill>
                            <a:schemeClr val="tx1"/>
                          </a:solidFill>
                          <a:effectLst/>
                        </a:rPr>
                        <a:t>3902	</a:t>
                      </a:r>
                      <a:r>
                        <a:rPr lang="tr-TR" sz="1200" b="0" dirty="0" err="1" smtClean="0">
                          <a:solidFill>
                            <a:schemeClr val="tx1"/>
                          </a:solidFill>
                          <a:effectLst/>
                        </a:rPr>
                        <a:t>Propilen</a:t>
                      </a:r>
                      <a:r>
                        <a:rPr lang="tr-TR" sz="1200" b="0" dirty="0" smtClean="0">
                          <a:solidFill>
                            <a:schemeClr val="tx1"/>
                          </a:solidFill>
                          <a:effectLst/>
                        </a:rPr>
                        <a:t> </a:t>
                      </a:r>
                      <a:r>
                        <a:rPr lang="tr-TR" sz="1200" b="0" dirty="0">
                          <a:solidFill>
                            <a:schemeClr val="tx1"/>
                          </a:solidFill>
                          <a:effectLst/>
                        </a:rPr>
                        <a:t>ve Diğer Olefinlerin Polimerleri (İlk Şekillerde)</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2.974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1.015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%34,1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446088">
                        <a:lnSpc>
                          <a:spcPct val="107000"/>
                        </a:lnSpc>
                        <a:spcAft>
                          <a:spcPts val="0"/>
                        </a:spcAft>
                      </a:pPr>
                      <a:r>
                        <a:rPr lang="tr-TR" sz="1200" b="0" dirty="0" smtClean="0">
                          <a:solidFill>
                            <a:schemeClr val="tx1"/>
                          </a:solidFill>
                          <a:effectLst/>
                        </a:rPr>
                        <a:t>7601	İşlenmemiş </a:t>
                      </a:r>
                      <a:r>
                        <a:rPr lang="tr-TR" sz="1200" b="0" dirty="0" err="1">
                          <a:solidFill>
                            <a:schemeClr val="tx1"/>
                          </a:solidFill>
                          <a:effectLst/>
                        </a:rPr>
                        <a:t>Aluminyum</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a:effectLst/>
                        </a:rPr>
                        <a:t>2.189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943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%43,1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608">
                <a:tc>
                  <a:txBody>
                    <a:bodyPr/>
                    <a:lstStyle/>
                    <a:p>
                      <a:pPr marL="446088" indent="-446088">
                        <a:lnSpc>
                          <a:spcPct val="107000"/>
                        </a:lnSpc>
                        <a:spcAft>
                          <a:spcPts val="0"/>
                        </a:spcAft>
                      </a:pPr>
                      <a:r>
                        <a:rPr lang="tr-TR" sz="1200" b="0" dirty="0" smtClean="0">
                          <a:solidFill>
                            <a:schemeClr val="tx1"/>
                          </a:solidFill>
                          <a:effectLst/>
                        </a:rPr>
                        <a:t>7208	Demir </a:t>
                      </a:r>
                      <a:r>
                        <a:rPr lang="tr-TR" sz="1200" b="0" dirty="0">
                          <a:solidFill>
                            <a:schemeClr val="tx1"/>
                          </a:solidFill>
                          <a:effectLst/>
                        </a:rPr>
                        <a:t>veya </a:t>
                      </a:r>
                      <a:r>
                        <a:rPr lang="tr-TR" sz="1200" b="0" dirty="0" err="1">
                          <a:solidFill>
                            <a:schemeClr val="tx1"/>
                          </a:solidFill>
                          <a:effectLst/>
                        </a:rPr>
                        <a:t>Alaşımsız</a:t>
                      </a:r>
                      <a:r>
                        <a:rPr lang="tr-TR" sz="1200" b="0" dirty="0">
                          <a:solidFill>
                            <a:schemeClr val="tx1"/>
                          </a:solidFill>
                          <a:effectLst/>
                        </a:rPr>
                        <a:t> Çelikten Yassı Hadde </a:t>
                      </a:r>
                      <a:r>
                        <a:rPr lang="tr-TR" sz="1200" b="0" dirty="0" smtClean="0">
                          <a:solidFill>
                            <a:schemeClr val="tx1"/>
                          </a:solidFill>
                          <a:effectLst/>
                        </a:rPr>
                        <a:t>Ürünleri</a:t>
                      </a:r>
                      <a:br>
                        <a:rPr lang="tr-TR" sz="1200" b="0" dirty="0" smtClean="0">
                          <a:solidFill>
                            <a:schemeClr val="tx1"/>
                          </a:solidFill>
                          <a:effectLst/>
                        </a:rPr>
                      </a:br>
                      <a:r>
                        <a:rPr lang="tr-TR" sz="1200" b="0" dirty="0" smtClean="0">
                          <a:solidFill>
                            <a:schemeClr val="tx1"/>
                          </a:solidFill>
                          <a:effectLst/>
                        </a:rPr>
                        <a:t>(</a:t>
                      </a:r>
                      <a:r>
                        <a:rPr lang="tr-TR" sz="1200" b="0" dirty="0">
                          <a:solidFill>
                            <a:schemeClr val="tx1"/>
                          </a:solidFill>
                          <a:effectLst/>
                        </a:rPr>
                        <a:t>Genişlik &gt;= 600 Mm) (Sıcak Haddelenmiş) (Kaplanmış)</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2.460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931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%37,9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608">
                <a:tc>
                  <a:txBody>
                    <a:bodyPr/>
                    <a:lstStyle/>
                    <a:p>
                      <a:pPr marL="446088" indent="-446088">
                        <a:lnSpc>
                          <a:spcPct val="107000"/>
                        </a:lnSpc>
                        <a:spcAft>
                          <a:spcPts val="0"/>
                        </a:spcAft>
                      </a:pPr>
                      <a:r>
                        <a:rPr lang="tr-TR" sz="1200" b="0" dirty="0" smtClean="0">
                          <a:solidFill>
                            <a:schemeClr val="tx1"/>
                          </a:solidFill>
                          <a:effectLst/>
                        </a:rPr>
                        <a:t>1512	Ayçiçeği</a:t>
                      </a:r>
                      <a:r>
                        <a:rPr lang="tr-TR" sz="1200" b="0" dirty="0">
                          <a:solidFill>
                            <a:schemeClr val="tx1"/>
                          </a:solidFill>
                          <a:effectLst/>
                        </a:rPr>
                        <a:t>, </a:t>
                      </a:r>
                      <a:r>
                        <a:rPr lang="tr-TR" sz="1200" b="0" dirty="0" err="1">
                          <a:solidFill>
                            <a:schemeClr val="tx1"/>
                          </a:solidFill>
                          <a:effectLst/>
                        </a:rPr>
                        <a:t>Aspir</a:t>
                      </a:r>
                      <a:r>
                        <a:rPr lang="tr-TR" sz="1200" b="0" dirty="0">
                          <a:solidFill>
                            <a:schemeClr val="tx1"/>
                          </a:solidFill>
                          <a:effectLst/>
                        </a:rPr>
                        <a:t>, Pamuk Tohumu Yağları ve Bunların Fraksiyonları (Kimyasal Olarak Değiştirilmemiş)</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919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841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%91,6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0">
                        <a:lnSpc>
                          <a:spcPct val="107000"/>
                        </a:lnSpc>
                        <a:spcAft>
                          <a:spcPts val="0"/>
                        </a:spcAft>
                      </a:pPr>
                      <a:r>
                        <a:rPr lang="tr-TR" sz="1200" b="0" dirty="0">
                          <a:solidFill>
                            <a:schemeClr val="tx1"/>
                          </a:solidFill>
                          <a:effectLst/>
                        </a:rPr>
                        <a:t>Liste Toplamı</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42.520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14.309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%33,7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r h="244161">
                <a:tc>
                  <a:txBody>
                    <a:bodyPr/>
                    <a:lstStyle/>
                    <a:p>
                      <a:pPr marL="446088" indent="0">
                        <a:lnSpc>
                          <a:spcPct val="107000"/>
                        </a:lnSpc>
                        <a:spcAft>
                          <a:spcPts val="0"/>
                        </a:spcAft>
                      </a:pPr>
                      <a:r>
                        <a:rPr lang="tr-TR" sz="1200" b="0" dirty="0">
                          <a:solidFill>
                            <a:schemeClr val="tx1"/>
                          </a:solidFill>
                          <a:effectLst/>
                        </a:rPr>
                        <a:t>Diğer </a:t>
                      </a:r>
                      <a:r>
                        <a:rPr lang="tr-TR" sz="1200" b="0" dirty="0" smtClean="0">
                          <a:solidFill>
                            <a:schemeClr val="tx1"/>
                          </a:solidFill>
                          <a:effectLst/>
                        </a:rPr>
                        <a:t>İthalatların Toplamı</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209.141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17.072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0"/>
                        </a:spcAft>
                      </a:pPr>
                      <a:r>
                        <a:rPr lang="tr-TR" sz="1200" dirty="0">
                          <a:effectLst/>
                        </a:rPr>
                        <a:t>%8,2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161">
                <a:tc>
                  <a:txBody>
                    <a:bodyPr/>
                    <a:lstStyle/>
                    <a:p>
                      <a:pPr marL="446088" indent="0">
                        <a:lnSpc>
                          <a:spcPct val="107000"/>
                        </a:lnSpc>
                        <a:spcAft>
                          <a:spcPts val="0"/>
                        </a:spcAft>
                      </a:pPr>
                      <a:r>
                        <a:rPr lang="tr-TR" sz="1200" b="0" dirty="0">
                          <a:solidFill>
                            <a:schemeClr val="tx1"/>
                          </a:solidFill>
                          <a:effectLst/>
                        </a:rPr>
                        <a:t>Genel Toplam</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251.661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31.381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0"/>
                        </a:spcAft>
                      </a:pPr>
                      <a:r>
                        <a:rPr lang="tr-TR" sz="1200" dirty="0">
                          <a:effectLst/>
                        </a:rPr>
                        <a:t>%12,5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bl>
          </a:graphicData>
        </a:graphic>
      </p:graphicFrame>
      <p:sp>
        <p:nvSpPr>
          <p:cNvPr id="11345" name="Metin kutusu 3"/>
          <p:cNvSpPr txBox="1">
            <a:spLocks noChangeArrowheads="1"/>
          </p:cNvSpPr>
          <p:nvPr/>
        </p:nvSpPr>
        <p:spPr bwMode="auto">
          <a:xfrm>
            <a:off x="6948488" y="1060450"/>
            <a:ext cx="1522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200" b="1"/>
              <a:t>Milyon ABD Doları</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500" b="1" smtClean="0">
                <a:latin typeface="Tahoma" pitchFamily="34" charset="0"/>
              </a:rPr>
              <a:t>İhracat Sayılan</a:t>
            </a:r>
            <a:r>
              <a:rPr lang="tr-TR" altLang="tr-TR" sz="3500" b="1" smtClean="0">
                <a:latin typeface="Tahoma" pitchFamily="34" charset="0"/>
                <a:sym typeface="Wingdings" pitchFamily="2" charset="2"/>
              </a:rPr>
              <a:t> Satış ve Teslimler</a:t>
            </a:r>
            <a:endParaRPr lang="tr-TR" altLang="tr-TR" sz="3500" b="1" smtClean="0">
              <a:latin typeface="Tahoma" pitchFamily="34" charset="0"/>
            </a:endParaRPr>
          </a:p>
        </p:txBody>
      </p:sp>
      <p:sp>
        <p:nvSpPr>
          <p:cNvPr id="6656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Yatırım Programında Yer Alan Kamu Yatırımlarından Uluslararası İhaleyi Kazanan Firmalara Yapılacak Satış ve Teslimler,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Savunma Sanayi Projelerini Üstlenmiş Firmaların Satış Ve Teslimleri,</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Gümrük Hattı Dışı Eşya Satış Mağazalarına Yapılan Satış ve Teslimler,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Ambalaj Malzemesi İmalatçılarının İhraç Ürünüyle Birlikte İhraç Edilmek Üzere İhracatçılara Yaptıkları Satış ve Teslimler,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Yatırım Teşvik Belgesi Kapsamındaki Mallar Üreterek Belge Sahibi Yatırımcılara Teslim Eden İmalatçı Firmaların Üreterek Yaptıkları Satış ve Teslimler,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Kamu Kurum ve Kuruluşlarınca Uluslararası İhaleye Açılan Yatırım Malı ve Sınai Malı İhalesini Kazanan Firmaların Yaptıkları Satış ve Teslimler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Müracaattan Kapatmaya DİİB</a:t>
            </a:r>
          </a:p>
        </p:txBody>
      </p:sp>
      <p:sp>
        <p:nvSpPr>
          <p:cNvPr id="67587" name="Rectangle 3"/>
          <p:cNvSpPr>
            <a:spLocks noGrp="1" noChangeArrowheads="1"/>
          </p:cNvSpPr>
          <p:nvPr>
            <p:ph type="body" idx="1"/>
          </p:nvPr>
        </p:nvSpPr>
        <p:spPr>
          <a:xfrm>
            <a:off x="487363" y="1785938"/>
            <a:ext cx="8135937" cy="4297362"/>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Müracaat (DİR Otomasyon Uygulaması)</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DİİB İhracat Taahhüt Kapatma</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9900" y="476250"/>
            <a:ext cx="8137525" cy="720725"/>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 ÖNEMLİ UYARI !!!</a:t>
            </a:r>
          </a:p>
        </p:txBody>
      </p:sp>
      <p:sp>
        <p:nvSpPr>
          <p:cNvPr id="68611" name="Rectangle 3"/>
          <p:cNvSpPr>
            <a:spLocks noGrp="1" noChangeArrowheads="1"/>
          </p:cNvSpPr>
          <p:nvPr>
            <p:ph type="body" idx="1"/>
          </p:nvPr>
        </p:nvSpPr>
        <p:spPr>
          <a:xfrm>
            <a:off x="487363" y="1484313"/>
            <a:ext cx="8135937" cy="230505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1/1/2006 Tarihinden İtibaren Sadece Elektronik Ortamda DİİB Düzenlenmektedir.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Bu Tarihten İtibaren Posta Yoluyla veya Şahsen Evrak Üzerinden Yapılan Başvurular Kabul Edilmemektedir.</a:t>
            </a:r>
          </a:p>
        </p:txBody>
      </p:sp>
      <p:sp>
        <p:nvSpPr>
          <p:cNvPr id="68612" name="Rectangle 4"/>
          <p:cNvSpPr>
            <a:spLocks noChangeArrowheads="1"/>
          </p:cNvSpPr>
          <p:nvPr/>
        </p:nvSpPr>
        <p:spPr bwMode="auto">
          <a:xfrm>
            <a:off x="493713" y="3933825"/>
            <a:ext cx="8137525" cy="2446338"/>
          </a:xfrm>
          <a:prstGeom prst="rect">
            <a:avLst/>
          </a:prstGeom>
          <a:gradFill rotWithShape="1">
            <a:gsLst>
              <a:gs pos="0">
                <a:schemeClr val="bg1">
                  <a:alpha val="21001"/>
                </a:schemeClr>
              </a:gs>
              <a:gs pos="100000">
                <a:srgbClr val="3399FF">
                  <a:alpha val="21001"/>
                </a:srgbClr>
              </a:gs>
            </a:gsLst>
            <a:path path="rect">
              <a:fillToRect r="100000" b="100000"/>
            </a:path>
          </a:gradFill>
          <a:ln w="76200" cmpd="tri" algn="ctr">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3050" indent="-273050" algn="just" eaLnBrk="1" hangingPunct="1">
              <a:lnSpc>
                <a:spcPct val="110000"/>
              </a:lnSpc>
              <a:spcBef>
                <a:spcPct val="20000"/>
              </a:spcBef>
              <a:buClr>
                <a:schemeClr val="tx1"/>
              </a:buClr>
              <a:buFont typeface="Wingdings" pitchFamily="2" charset="2"/>
              <a:buChar char="v"/>
            </a:pPr>
            <a:r>
              <a:rPr lang="tr-TR" altLang="tr-TR" sz="2000" b="1">
                <a:latin typeface="Times New Roman" pitchFamily="18" charset="0"/>
              </a:rPr>
              <a:t>DİR OTOMASYON UYGULAMASI İLETİŞİM ADRESLERİ</a:t>
            </a:r>
          </a:p>
          <a:p>
            <a:pPr marL="273050" indent="-273050" algn="just" eaLnBrk="1" hangingPunct="1">
              <a:lnSpc>
                <a:spcPct val="110000"/>
              </a:lnSpc>
              <a:spcBef>
                <a:spcPct val="20000"/>
              </a:spcBef>
              <a:buClr>
                <a:schemeClr val="tx1"/>
              </a:buClr>
              <a:buFont typeface="Wingdings" pitchFamily="2" charset="2"/>
              <a:buChar char="v"/>
            </a:pPr>
            <a:r>
              <a:rPr lang="tr-TR" altLang="tr-TR" sz="2000" b="1">
                <a:latin typeface="Times New Roman" pitchFamily="18" charset="0"/>
              </a:rPr>
              <a:t>Telefon	:	(0312) 204 77 51</a:t>
            </a:r>
          </a:p>
          <a:p>
            <a:pPr marL="273050" indent="-273050" algn="just" eaLnBrk="1" hangingPunct="1">
              <a:lnSpc>
                <a:spcPct val="110000"/>
              </a:lnSpc>
              <a:spcBef>
                <a:spcPct val="20000"/>
              </a:spcBef>
              <a:buClr>
                <a:schemeClr val="tx1"/>
              </a:buClr>
              <a:buFont typeface="Wingdings" pitchFamily="2" charset="2"/>
              <a:buChar char="v"/>
            </a:pPr>
            <a:r>
              <a:rPr lang="tr-TR" altLang="tr-TR" sz="2000" b="1">
                <a:latin typeface="Times New Roman" pitchFamily="18" charset="0"/>
              </a:rPr>
              <a:t>			(0312) 204 76 36</a:t>
            </a:r>
          </a:p>
          <a:p>
            <a:pPr marL="273050" indent="-273050" algn="just" eaLnBrk="1" hangingPunct="1">
              <a:lnSpc>
                <a:spcPct val="110000"/>
              </a:lnSpc>
              <a:spcBef>
                <a:spcPct val="20000"/>
              </a:spcBef>
              <a:buClr>
                <a:schemeClr val="tx1"/>
              </a:buClr>
              <a:buFont typeface="Wingdings" pitchFamily="2" charset="2"/>
              <a:buChar char="v"/>
            </a:pPr>
            <a:r>
              <a:rPr lang="tr-TR" altLang="tr-TR" sz="2000" b="1">
                <a:latin typeface="Times New Roman" pitchFamily="18" charset="0"/>
              </a:rPr>
              <a:t>Faks		:	(0312) 212 88 81</a:t>
            </a:r>
          </a:p>
          <a:p>
            <a:pPr marL="273050" indent="-273050" algn="just" eaLnBrk="1" hangingPunct="1">
              <a:lnSpc>
                <a:spcPct val="110000"/>
              </a:lnSpc>
              <a:spcBef>
                <a:spcPct val="20000"/>
              </a:spcBef>
              <a:buClr>
                <a:schemeClr val="tx1"/>
              </a:buClr>
              <a:buFont typeface="Wingdings" pitchFamily="2" charset="2"/>
              <a:buChar char="v"/>
            </a:pPr>
            <a:r>
              <a:rPr lang="tr-TR" altLang="tr-TR" sz="2000" b="1">
                <a:latin typeface="Times New Roman" pitchFamily="18" charset="0"/>
              </a:rPr>
              <a:t>E-Posta	:	dirotomasyon@ekonomi.gov.tr</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Otomasyon Uygulaması</a:t>
            </a:r>
          </a:p>
        </p:txBody>
      </p:sp>
      <p:sp>
        <p:nvSpPr>
          <p:cNvPr id="6963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DİR Otomasyon Uygulaması Nedir?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Firma Tanımlama ve Gerekli Belgeler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DİR Otomasyon Uygulamasının İşleyişi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DİR Otomasyon Uygulaması İle Getirilen Yenilikler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DİR Otomasyon Uygulaması Üzerinden Düzenlenen Belgenin Kullanımı</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Firmalara Sağlanan Faydalar Neler?</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9900" y="6889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 Nedir?</a:t>
            </a:r>
          </a:p>
        </p:txBody>
      </p:sp>
      <p:sp>
        <p:nvSpPr>
          <p:cNvPr id="7065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Başvuru Aşamasından Kapatılma Aşamasına Kadar, Dahilde İşleme İzin Belgeleri ile İlgili İşlemlerin Elektronik Ortamda, Elektronik İmza ile Gerçekleştirilmesini Sağlayan Web Tabanlı Bir Uygulamadır.</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692150"/>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Elektronik İmza Nedir?</a:t>
            </a:r>
          </a:p>
        </p:txBody>
      </p:sp>
      <p:sp>
        <p:nvSpPr>
          <p:cNvPr id="7168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İmza Sahibine Bağlı ve Tasarrufunda Bulunan, Güvenli Elektronik İmza Oluşturma Aracı ile Oluşturulan, İmza Sahibinin Kimliğinin Tespitine Yarayan ve Veride Sonradan Herhangi Bir Değişiklik Yapılıp Yapılmadığının Tespitine İmkan Veren Elektronik Veridir.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Diğer Bir İfadeyle; El ile Atılan (Islak) İmzanın Fonksiyonlarını Kapsayan, Bireyin Kimliğini Tanıtan ve Bireyin Belgeyi Onayladığını Gösteren Elektronik Formattaki İmzadır.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Elektronik İmza, Islak İmza ile Aynı Hukuki Sonuçları Doğurmaktadır.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333375"/>
            <a:ext cx="8137525" cy="1258888"/>
          </a:xfrm>
          <a:solidFill>
            <a:srgbClr val="00CCFF">
              <a:alpha val="50195"/>
            </a:srgbClr>
          </a:solidFill>
          <a:ln w="76200" cmpd="tri">
            <a:solidFill>
              <a:srgbClr val="FFFFCC">
                <a:alpha val="70195"/>
              </a:srgbClr>
            </a:solidFill>
            <a:miter lim="800000"/>
            <a:headEnd/>
            <a:tailEnd/>
          </a:ln>
        </p:spPr>
        <p:txBody>
          <a:bodyPr anchorCtr="1"/>
          <a:lstStyle/>
          <a:p>
            <a:pPr eaLnBrk="1" hangingPunct="1"/>
            <a:r>
              <a:rPr lang="tr-TR" altLang="tr-TR" sz="3300" b="1" smtClean="0">
                <a:latin typeface="Tahoma" pitchFamily="34" charset="0"/>
              </a:rPr>
              <a:t>DİR Otomasyon Uygulaması İşleyişi (-I-)</a:t>
            </a:r>
          </a:p>
        </p:txBody>
      </p:sp>
      <p:sp>
        <p:nvSpPr>
          <p:cNvPr id="661509" name="Rectangle 5"/>
          <p:cNvSpPr>
            <a:spLocks noChangeArrowheads="1"/>
          </p:cNvSpPr>
          <p:nvPr/>
        </p:nvSpPr>
        <p:spPr bwMode="auto">
          <a:xfrm>
            <a:off x="477838" y="1978025"/>
            <a:ext cx="1878012" cy="4170363"/>
          </a:xfrm>
          <a:prstGeom prst="rect">
            <a:avLst/>
          </a:prstGeom>
          <a:noFill/>
          <a:ln w="63500" cmpd="tri" algn="ctr">
            <a:pattFill prst="solidDmnd">
              <a:fgClr>
                <a:schemeClr val="accent1"/>
              </a:fgClr>
              <a:bgClr>
                <a:srgbClr val="FFFFFF"/>
              </a:bgClr>
            </a:pattFill>
            <a:miter lim="800000"/>
            <a:headEnd/>
            <a:tailEnd/>
          </a:ln>
          <a:effectLst>
            <a:prstShdw prst="shdw17" dist="53882" dir="2700000">
              <a:srgbClr val="FFFFCC">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p>
            <a:pPr algn="ctr" eaLnBrk="1" hangingPunct="1"/>
            <a:endParaRPr lang="tr-TR" altLang="tr-TR">
              <a:solidFill>
                <a:schemeClr val="accent1"/>
              </a:solidFill>
              <a:latin typeface="Verdana" pitchFamily="34" charset="0"/>
            </a:endParaRPr>
          </a:p>
        </p:txBody>
      </p:sp>
      <p:sp>
        <p:nvSpPr>
          <p:cNvPr id="661510" name="Rectangle 6"/>
          <p:cNvSpPr>
            <a:spLocks noChangeArrowheads="1"/>
          </p:cNvSpPr>
          <p:nvPr/>
        </p:nvSpPr>
        <p:spPr bwMode="auto">
          <a:xfrm>
            <a:off x="6573838" y="1978025"/>
            <a:ext cx="2008187" cy="4170363"/>
          </a:xfrm>
          <a:prstGeom prst="rect">
            <a:avLst/>
          </a:prstGeom>
          <a:noFill/>
          <a:ln w="63500" cmpd="tri" algn="ctr">
            <a:pattFill prst="solidDmnd">
              <a:fgClr>
                <a:schemeClr val="accent1"/>
              </a:fgClr>
              <a:bgClr>
                <a:srgbClr val="FFFFFF"/>
              </a:bgClr>
            </a:pattFill>
            <a:miter lim="800000"/>
            <a:headEnd/>
            <a:tailEnd/>
          </a:ln>
          <a:effectLst>
            <a:prstShdw prst="shdw17" dist="53882" dir="2700000">
              <a:srgbClr val="FFFFCC">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p>
            <a:pPr eaLnBrk="1" hangingPunct="1"/>
            <a:endParaRPr lang="tr-TR" altLang="tr-TR"/>
          </a:p>
        </p:txBody>
      </p:sp>
      <p:sp>
        <p:nvSpPr>
          <p:cNvPr id="661511" name="Rectangle 7"/>
          <p:cNvSpPr>
            <a:spLocks noChangeArrowheads="1"/>
          </p:cNvSpPr>
          <p:nvPr/>
        </p:nvSpPr>
        <p:spPr bwMode="auto">
          <a:xfrm>
            <a:off x="2609850" y="1978025"/>
            <a:ext cx="3729038" cy="4170363"/>
          </a:xfrm>
          <a:prstGeom prst="rect">
            <a:avLst/>
          </a:prstGeom>
          <a:noFill/>
          <a:ln w="63500" cmpd="tri">
            <a:pattFill prst="solidDmnd">
              <a:fgClr>
                <a:schemeClr val="accent1"/>
              </a:fgClr>
              <a:bgClr>
                <a:srgbClr val="FFFFFF"/>
              </a:bgClr>
            </a:pattFill>
            <a:miter lim="800000"/>
            <a:headEnd/>
            <a:tailEnd/>
          </a:ln>
          <a:effectLst>
            <a:prstShdw prst="shdw17" dist="53882" dir="2700000">
              <a:srgbClr val="FFFFCC">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p>
            <a:pPr eaLnBrk="1" hangingPunct="1"/>
            <a:endParaRPr lang="tr-TR" altLang="tr-TR"/>
          </a:p>
        </p:txBody>
      </p:sp>
      <p:sp>
        <p:nvSpPr>
          <p:cNvPr id="661512" name="Rectangle 8"/>
          <p:cNvSpPr>
            <a:spLocks noChangeArrowheads="1"/>
          </p:cNvSpPr>
          <p:nvPr/>
        </p:nvSpPr>
        <p:spPr bwMode="auto">
          <a:xfrm>
            <a:off x="611188" y="5064125"/>
            <a:ext cx="1577975" cy="312738"/>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Türktrust</a:t>
            </a:r>
            <a:endParaRPr lang="en-US" altLang="tr-TR" sz="1500" b="1"/>
          </a:p>
        </p:txBody>
      </p:sp>
      <p:sp>
        <p:nvSpPr>
          <p:cNvPr id="661513" name="Rectangle 9"/>
          <p:cNvSpPr>
            <a:spLocks noChangeArrowheads="1"/>
          </p:cNvSpPr>
          <p:nvPr/>
        </p:nvSpPr>
        <p:spPr bwMode="auto">
          <a:xfrm>
            <a:off x="4460875" y="4443413"/>
            <a:ext cx="17637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Tic. Sicil Gazetesi</a:t>
            </a:r>
            <a:endParaRPr lang="en-US" altLang="tr-TR" sz="1500" b="1"/>
          </a:p>
        </p:txBody>
      </p:sp>
      <p:sp>
        <p:nvSpPr>
          <p:cNvPr id="661514" name="Rectangle 10"/>
          <p:cNvSpPr>
            <a:spLocks noChangeArrowheads="1"/>
          </p:cNvSpPr>
          <p:nvPr/>
        </p:nvSpPr>
        <p:spPr bwMode="auto">
          <a:xfrm>
            <a:off x="4460875" y="4757738"/>
            <a:ext cx="17637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Kapasite Raporu</a:t>
            </a:r>
            <a:endParaRPr lang="en-US" altLang="tr-TR" sz="1500" b="1"/>
          </a:p>
        </p:txBody>
      </p:sp>
      <p:sp>
        <p:nvSpPr>
          <p:cNvPr id="661515" name="Rectangle 11"/>
          <p:cNvSpPr>
            <a:spLocks noChangeArrowheads="1"/>
          </p:cNvSpPr>
          <p:nvPr/>
        </p:nvSpPr>
        <p:spPr bwMode="auto">
          <a:xfrm>
            <a:off x="4460875" y="5062538"/>
            <a:ext cx="17637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İmza Sirküleri</a:t>
            </a:r>
            <a:endParaRPr lang="en-US" altLang="tr-TR" sz="1500" b="1"/>
          </a:p>
        </p:txBody>
      </p:sp>
      <p:sp>
        <p:nvSpPr>
          <p:cNvPr id="661516" name="Rectangle 12"/>
          <p:cNvSpPr>
            <a:spLocks noChangeArrowheads="1"/>
          </p:cNvSpPr>
          <p:nvPr/>
        </p:nvSpPr>
        <p:spPr bwMode="auto">
          <a:xfrm>
            <a:off x="4460875" y="5367338"/>
            <a:ext cx="17637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Yetki Belgesi </a:t>
            </a:r>
            <a:endParaRPr lang="en-US" altLang="tr-TR" sz="1500" b="1"/>
          </a:p>
        </p:txBody>
      </p:sp>
      <p:sp>
        <p:nvSpPr>
          <p:cNvPr id="661517" name="AutoShape 13"/>
          <p:cNvSpPr>
            <a:spLocks noChangeArrowheads="1"/>
          </p:cNvSpPr>
          <p:nvPr/>
        </p:nvSpPr>
        <p:spPr bwMode="auto">
          <a:xfrm>
            <a:off x="644525" y="2805113"/>
            <a:ext cx="1577975" cy="1476375"/>
          </a:xfrm>
          <a:prstGeom prst="rightArrow">
            <a:avLst>
              <a:gd name="adj1" fmla="val 69852"/>
              <a:gd name="adj2" fmla="val 24494"/>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eaLnBrk="1" hangingPunct="1"/>
            <a:r>
              <a:rPr lang="tr-TR" altLang="tr-TR" sz="2000" b="1"/>
              <a:t>Elektronik</a:t>
            </a:r>
            <a:br>
              <a:rPr lang="tr-TR" altLang="tr-TR" sz="2000" b="1"/>
            </a:br>
            <a:r>
              <a:rPr lang="tr-TR" altLang="tr-TR" sz="2000" b="1"/>
              <a:t>İmza</a:t>
            </a:r>
            <a:endParaRPr lang="en-US" altLang="tr-TR" sz="2000" b="1"/>
          </a:p>
        </p:txBody>
      </p:sp>
      <p:sp>
        <p:nvSpPr>
          <p:cNvPr id="661518" name="Rectangle 14"/>
          <p:cNvSpPr>
            <a:spLocks noChangeArrowheads="1"/>
          </p:cNvSpPr>
          <p:nvPr/>
        </p:nvSpPr>
        <p:spPr bwMode="auto">
          <a:xfrm>
            <a:off x="611188" y="4462463"/>
            <a:ext cx="1577975" cy="312737"/>
          </a:xfrm>
          <a:prstGeom prst="rect">
            <a:avLst/>
          </a:prstGeom>
          <a:solidFill>
            <a:srgbClr val="99CCFF">
              <a:alpha val="50000"/>
            </a:srgbClr>
          </a:solidFill>
          <a:ln w="19050">
            <a:solidFill>
              <a:schemeClr val="accent1"/>
            </a:solidFill>
            <a:miter lim="800000"/>
            <a:headEnd/>
            <a:tailEnd/>
          </a:ln>
          <a:effectLst>
            <a:prstShdw prst="shdw17" dist="17961" dir="2700000">
              <a:schemeClr val="accent1">
                <a:gamma/>
                <a:shade val="60000"/>
                <a:invGamma/>
              </a:schemeClr>
            </a:prstShdw>
          </a:effectLst>
        </p:spPr>
        <p:txBody>
          <a:bodyPr wrap="none" lIns="0" tIns="0" rIns="0" bIns="0" anchor="ctr"/>
          <a:lstStyle/>
          <a:p>
            <a:pPr algn="ctr" eaLnBrk="1" hangingPunct="1">
              <a:defRPr/>
            </a:pPr>
            <a:r>
              <a:rPr lang="tr-TR" sz="1500" b="1">
                <a:latin typeface="Arial" panose="020B0604020202020204" pitchFamily="34" charset="0"/>
              </a:rPr>
              <a:t>KamuSM</a:t>
            </a:r>
            <a:endParaRPr lang="en-US" sz="1500" b="1">
              <a:latin typeface="Arial" panose="020B0604020202020204" pitchFamily="34" charset="0"/>
            </a:endParaRPr>
          </a:p>
        </p:txBody>
      </p:sp>
      <p:sp>
        <p:nvSpPr>
          <p:cNvPr id="661519" name="Rectangle 15"/>
          <p:cNvSpPr>
            <a:spLocks noChangeArrowheads="1"/>
          </p:cNvSpPr>
          <p:nvPr/>
        </p:nvSpPr>
        <p:spPr bwMode="auto">
          <a:xfrm>
            <a:off x="611188" y="4768850"/>
            <a:ext cx="1577975" cy="312738"/>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E-Güven</a:t>
            </a:r>
            <a:endParaRPr lang="en-US" altLang="tr-TR" sz="1500" b="1"/>
          </a:p>
        </p:txBody>
      </p:sp>
      <p:sp>
        <p:nvSpPr>
          <p:cNvPr id="661520" name="Rectangle 16"/>
          <p:cNvSpPr>
            <a:spLocks noChangeArrowheads="1"/>
          </p:cNvSpPr>
          <p:nvPr/>
        </p:nvSpPr>
        <p:spPr bwMode="auto">
          <a:xfrm>
            <a:off x="2749550" y="4443413"/>
            <a:ext cx="1635125"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Başvuru Formu</a:t>
            </a:r>
            <a:endParaRPr lang="en-US" altLang="tr-TR" sz="1500" b="1"/>
          </a:p>
        </p:txBody>
      </p:sp>
      <p:sp>
        <p:nvSpPr>
          <p:cNvPr id="661521" name="AutoShape 17"/>
          <p:cNvSpPr>
            <a:spLocks noChangeArrowheads="1"/>
          </p:cNvSpPr>
          <p:nvPr/>
        </p:nvSpPr>
        <p:spPr bwMode="auto">
          <a:xfrm>
            <a:off x="2782888" y="2805113"/>
            <a:ext cx="1571625" cy="1476375"/>
          </a:xfrm>
          <a:prstGeom prst="rightArrow">
            <a:avLst>
              <a:gd name="adj1" fmla="val 69852"/>
              <a:gd name="adj2" fmla="val 24395"/>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eaLnBrk="1" hangingPunct="1"/>
            <a:r>
              <a:rPr lang="tr-TR" altLang="tr-TR" sz="1900" b="1"/>
              <a:t>Yetki </a:t>
            </a:r>
          </a:p>
          <a:p>
            <a:pPr algn="ctr" eaLnBrk="1" hangingPunct="1"/>
            <a:r>
              <a:rPr lang="tr-TR" altLang="tr-TR" sz="1900" b="1"/>
              <a:t>Başvurusu</a:t>
            </a:r>
          </a:p>
          <a:p>
            <a:pPr algn="ctr" eaLnBrk="1" hangingPunct="1"/>
            <a:r>
              <a:rPr lang="tr-TR" altLang="tr-TR" sz="1900" b="1"/>
              <a:t>(Web’den)</a:t>
            </a:r>
            <a:endParaRPr lang="en-US" altLang="tr-TR" sz="1900" b="1"/>
          </a:p>
        </p:txBody>
      </p:sp>
      <p:sp>
        <p:nvSpPr>
          <p:cNvPr id="661522" name="AutoShape 18"/>
          <p:cNvSpPr>
            <a:spLocks noChangeArrowheads="1"/>
          </p:cNvSpPr>
          <p:nvPr/>
        </p:nvSpPr>
        <p:spPr bwMode="auto">
          <a:xfrm>
            <a:off x="4478338" y="2805113"/>
            <a:ext cx="1738312" cy="1476375"/>
          </a:xfrm>
          <a:prstGeom prst="rightArrow">
            <a:avLst>
              <a:gd name="adj1" fmla="val 69852"/>
              <a:gd name="adj2" fmla="val 26983"/>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eaLnBrk="1" hangingPunct="1"/>
            <a:r>
              <a:rPr lang="tr-TR" altLang="tr-TR" sz="2000" b="1"/>
              <a:t>İ.B.G.S.</a:t>
            </a:r>
          </a:p>
          <a:p>
            <a:pPr algn="ctr" eaLnBrk="1" hangingPunct="1"/>
            <a:r>
              <a:rPr lang="tr-TR" altLang="tr-TR" b="1"/>
              <a:t>Evrak Teslimi</a:t>
            </a:r>
            <a:endParaRPr lang="en-US" altLang="tr-TR" b="1"/>
          </a:p>
        </p:txBody>
      </p:sp>
      <p:sp>
        <p:nvSpPr>
          <p:cNvPr id="661523" name="AutoShape 19"/>
          <p:cNvSpPr>
            <a:spLocks noChangeArrowheads="1"/>
          </p:cNvSpPr>
          <p:nvPr/>
        </p:nvSpPr>
        <p:spPr bwMode="auto">
          <a:xfrm>
            <a:off x="6727825" y="2805113"/>
            <a:ext cx="1738313" cy="1476375"/>
          </a:xfrm>
          <a:prstGeom prst="rightArrow">
            <a:avLst>
              <a:gd name="adj1" fmla="val 69852"/>
              <a:gd name="adj2" fmla="val 26983"/>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eaLnBrk="1" hangingPunct="1"/>
            <a:r>
              <a:rPr lang="tr-TR" altLang="tr-TR" sz="2000" b="1"/>
              <a:t>Belge</a:t>
            </a:r>
            <a:br>
              <a:rPr lang="tr-TR" altLang="tr-TR" sz="2000" b="1"/>
            </a:br>
            <a:r>
              <a:rPr lang="tr-TR" altLang="tr-TR" sz="2000" b="1"/>
              <a:t>Müracaatı</a:t>
            </a:r>
            <a:endParaRPr lang="en-US" altLang="tr-TR" sz="2000" b="1"/>
          </a:p>
        </p:txBody>
      </p:sp>
      <p:sp>
        <p:nvSpPr>
          <p:cNvPr id="661524" name="Rectangle 20"/>
          <p:cNvSpPr>
            <a:spLocks noChangeArrowheads="1"/>
          </p:cNvSpPr>
          <p:nvPr/>
        </p:nvSpPr>
        <p:spPr bwMode="auto">
          <a:xfrm>
            <a:off x="6721475" y="4437063"/>
            <a:ext cx="17383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İthalat Listesi</a:t>
            </a:r>
            <a:endParaRPr lang="en-US" altLang="tr-TR" sz="1500" b="1"/>
          </a:p>
        </p:txBody>
      </p:sp>
      <p:sp>
        <p:nvSpPr>
          <p:cNvPr id="661525" name="Rectangle 21"/>
          <p:cNvSpPr>
            <a:spLocks noChangeArrowheads="1"/>
          </p:cNvSpPr>
          <p:nvPr/>
        </p:nvSpPr>
        <p:spPr bwMode="auto">
          <a:xfrm>
            <a:off x="6721475" y="4751388"/>
            <a:ext cx="17383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İhracat Listesi</a:t>
            </a:r>
            <a:endParaRPr lang="en-US" altLang="tr-TR" sz="1500" b="1"/>
          </a:p>
        </p:txBody>
      </p:sp>
      <p:sp>
        <p:nvSpPr>
          <p:cNvPr id="661526" name="Rectangle 22"/>
          <p:cNvSpPr>
            <a:spLocks noChangeArrowheads="1"/>
          </p:cNvSpPr>
          <p:nvPr/>
        </p:nvSpPr>
        <p:spPr bwMode="auto">
          <a:xfrm>
            <a:off x="6721475" y="5056188"/>
            <a:ext cx="1738313" cy="312737"/>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Sarfiyat Tablosu</a:t>
            </a:r>
            <a:endParaRPr lang="en-US" altLang="tr-TR" sz="1500" b="1"/>
          </a:p>
        </p:txBody>
      </p:sp>
      <p:sp>
        <p:nvSpPr>
          <p:cNvPr id="661527" name="Text Box 23"/>
          <p:cNvSpPr txBox="1">
            <a:spLocks noChangeArrowheads="1"/>
          </p:cNvSpPr>
          <p:nvPr/>
        </p:nvSpPr>
        <p:spPr bwMode="auto">
          <a:xfrm>
            <a:off x="2700338" y="2063750"/>
            <a:ext cx="3492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buClr>
                <a:srgbClr val="FFFFFF"/>
              </a:buClr>
              <a:buFont typeface="Wingdings" pitchFamily="2" charset="2"/>
              <a:buNone/>
              <a:defRPr/>
            </a:pPr>
            <a:r>
              <a:rPr kumimoji="1" lang="tr-TR" sz="2000" b="1">
                <a:effectLst>
                  <a:outerShdw blurRad="38100" dist="38100" dir="2700000" algn="tl">
                    <a:srgbClr val="C0C0C0"/>
                  </a:outerShdw>
                </a:effectLst>
                <a:latin typeface="Verdana" pitchFamily="34" charset="0"/>
              </a:rPr>
              <a:t>Firma Tanımlama</a:t>
            </a:r>
            <a:br>
              <a:rPr kumimoji="1" lang="tr-TR" sz="2000" b="1">
                <a:effectLst>
                  <a:outerShdw blurRad="38100" dist="38100" dir="2700000" algn="tl">
                    <a:srgbClr val="C0C0C0"/>
                  </a:outerShdw>
                </a:effectLst>
                <a:latin typeface="Verdana" pitchFamily="34" charset="0"/>
              </a:rPr>
            </a:br>
            <a:r>
              <a:rPr kumimoji="1" lang="tr-TR" sz="2000" b="1">
                <a:effectLst>
                  <a:outerShdw blurRad="38100" dist="38100" dir="2700000" algn="tl">
                    <a:srgbClr val="C0C0C0"/>
                  </a:outerShdw>
                </a:effectLst>
                <a:latin typeface="Verdana" pitchFamily="34" charset="0"/>
              </a:rPr>
              <a:t>(Bir Defa)</a:t>
            </a:r>
          </a:p>
        </p:txBody>
      </p:sp>
      <p:sp>
        <p:nvSpPr>
          <p:cNvPr id="661528" name="Text Box 24"/>
          <p:cNvSpPr txBox="1">
            <a:spLocks noChangeArrowheads="1"/>
          </p:cNvSpPr>
          <p:nvPr/>
        </p:nvSpPr>
        <p:spPr bwMode="auto">
          <a:xfrm>
            <a:off x="6748463" y="2109788"/>
            <a:ext cx="157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80000"/>
              </a:lnSpc>
              <a:spcBef>
                <a:spcPct val="50000"/>
              </a:spcBef>
              <a:buClr>
                <a:srgbClr val="FFFFFF"/>
              </a:buClr>
              <a:buFont typeface="Wingdings" pitchFamily="2" charset="2"/>
              <a:buNone/>
              <a:defRPr/>
            </a:pPr>
            <a:r>
              <a:rPr kumimoji="1" lang="tr-TR" sz="2000" b="1">
                <a:effectLst>
                  <a:outerShdw blurRad="38100" dist="38100" dir="2700000" algn="tl">
                    <a:srgbClr val="C0C0C0"/>
                  </a:outerShdw>
                </a:effectLst>
                <a:latin typeface="Verdana" pitchFamily="34" charset="0"/>
              </a:rPr>
              <a:t>Her Belge</a:t>
            </a:r>
            <a:br>
              <a:rPr kumimoji="1" lang="tr-TR" sz="2000" b="1">
                <a:effectLst>
                  <a:outerShdw blurRad="38100" dist="38100" dir="2700000" algn="tl">
                    <a:srgbClr val="C0C0C0"/>
                  </a:outerShdw>
                </a:effectLst>
                <a:latin typeface="Verdana" pitchFamily="34" charset="0"/>
              </a:rPr>
            </a:br>
            <a:r>
              <a:rPr kumimoji="1" lang="tr-TR" sz="2000" b="1">
                <a:effectLst>
                  <a:outerShdw blurRad="38100" dist="38100" dir="2700000" algn="tl">
                    <a:srgbClr val="C0C0C0"/>
                  </a:outerShdw>
                </a:effectLst>
                <a:latin typeface="Verdana" pitchFamily="34" charset="0"/>
              </a:rPr>
              <a:t>İçin</a:t>
            </a:r>
          </a:p>
        </p:txBody>
      </p:sp>
      <p:sp>
        <p:nvSpPr>
          <p:cNvPr id="661529" name="Rectangle 25"/>
          <p:cNvSpPr>
            <a:spLocks noChangeArrowheads="1"/>
          </p:cNvSpPr>
          <p:nvPr/>
        </p:nvSpPr>
        <p:spPr bwMode="auto">
          <a:xfrm>
            <a:off x="4460875" y="5686425"/>
            <a:ext cx="1763713" cy="312738"/>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Diğer Belgeler ... </a:t>
            </a:r>
            <a:endParaRPr lang="en-US" altLang="tr-TR" sz="1500" b="1"/>
          </a:p>
        </p:txBody>
      </p:sp>
      <p:sp>
        <p:nvSpPr>
          <p:cNvPr id="661530" name="Rectangle 26"/>
          <p:cNvSpPr>
            <a:spLocks noChangeArrowheads="1"/>
          </p:cNvSpPr>
          <p:nvPr/>
        </p:nvSpPr>
        <p:spPr bwMode="auto">
          <a:xfrm>
            <a:off x="611188" y="5391150"/>
            <a:ext cx="1577975" cy="312738"/>
          </a:xfrm>
          <a:prstGeom prst="rect">
            <a:avLst/>
          </a:prstGeom>
          <a:solidFill>
            <a:srgbClr val="99CCFF">
              <a:alpha val="50195"/>
            </a:srgbClr>
          </a:solidFill>
          <a:ln>
            <a:noFill/>
          </a:ln>
          <a:effectLst>
            <a:prstShdw prst="shdw17" dist="17961" dir="2700000">
              <a:srgbClr val="5C7A99"/>
            </a:prstShdw>
          </a:effectLst>
          <a:extLst>
            <a:ext uri="{91240B29-F687-4F45-9708-019B960494DF}">
              <a14:hiddenLine xmlns:a14="http://schemas.microsoft.com/office/drawing/2010/main" w="19050" algn="ctr">
                <a:solidFill>
                  <a:schemeClr val="accent1"/>
                </a:solidFill>
                <a:miter lim="800000"/>
                <a:headEnd/>
                <a:tailEnd/>
              </a14:hiddenLine>
            </a:ext>
          </a:extLst>
        </p:spPr>
        <p:txBody>
          <a:bodyPr wrap="none" lIns="0" tIns="0" rIns="0" bIns="0" anchor="ctr"/>
          <a:lstStyle/>
          <a:p>
            <a:pPr algn="ctr" eaLnBrk="1" hangingPunct="1"/>
            <a:r>
              <a:rPr lang="tr-TR" altLang="tr-TR" sz="1500" b="1"/>
              <a:t>E-Tuğra</a:t>
            </a:r>
            <a:endParaRPr lang="en-US" altLang="tr-TR" sz="1500" b="1"/>
          </a:p>
        </p:txBody>
      </p:sp>
      <p:sp>
        <p:nvSpPr>
          <p:cNvPr id="661531" name="Text Box 27"/>
          <p:cNvSpPr txBox="1">
            <a:spLocks noChangeArrowheads="1"/>
          </p:cNvSpPr>
          <p:nvPr/>
        </p:nvSpPr>
        <p:spPr bwMode="auto">
          <a:xfrm>
            <a:off x="6732588" y="5832475"/>
            <a:ext cx="158115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lnSpc>
                <a:spcPct val="80000"/>
              </a:lnSpc>
              <a:spcBef>
                <a:spcPct val="50000"/>
              </a:spcBef>
              <a:buClr>
                <a:srgbClr val="FFFFFF"/>
              </a:buClr>
              <a:buFont typeface="Wingdings" pitchFamily="2" charset="2"/>
              <a:buNone/>
            </a:pPr>
            <a:r>
              <a:rPr kumimoji="1" lang="tr-TR" altLang="tr-TR" sz="1400" b="1">
                <a:latin typeface="Verdana" pitchFamily="34" charset="0"/>
              </a:rPr>
              <a:t>(E-İmza İle)</a:t>
            </a:r>
          </a:p>
        </p:txBody>
      </p:sp>
      <p:sp>
        <p:nvSpPr>
          <p:cNvPr id="661532" name="Text Box 28"/>
          <p:cNvSpPr txBox="1">
            <a:spLocks noChangeArrowheads="1"/>
          </p:cNvSpPr>
          <p:nvPr/>
        </p:nvSpPr>
        <p:spPr bwMode="auto">
          <a:xfrm>
            <a:off x="814388" y="2109788"/>
            <a:ext cx="12366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lnSpc>
                <a:spcPct val="80000"/>
              </a:lnSpc>
              <a:spcBef>
                <a:spcPct val="50000"/>
              </a:spcBef>
              <a:buClr>
                <a:srgbClr val="FFFFFF"/>
              </a:buClr>
              <a:buFont typeface="Wingdings" pitchFamily="2" charset="2"/>
              <a:buNone/>
              <a:defRPr/>
            </a:pPr>
            <a:r>
              <a:rPr kumimoji="1" lang="tr-TR" sz="2000" b="1">
                <a:effectLst>
                  <a:outerShdw blurRad="38100" dist="38100" dir="2700000" algn="tl">
                    <a:srgbClr val="C0C0C0"/>
                  </a:outerShdw>
                </a:effectLst>
                <a:latin typeface="Verdana" pitchFamily="34" charset="0"/>
              </a:rPr>
              <a:t>E-İmza</a:t>
            </a:r>
            <a:br>
              <a:rPr kumimoji="1" lang="tr-TR" sz="2000" b="1">
                <a:effectLst>
                  <a:outerShdw blurRad="38100" dist="38100" dir="2700000" algn="tl">
                    <a:srgbClr val="C0C0C0"/>
                  </a:outerShdw>
                </a:effectLst>
                <a:latin typeface="Verdana" pitchFamily="34" charset="0"/>
              </a:rPr>
            </a:br>
            <a:r>
              <a:rPr kumimoji="1" lang="tr-TR" sz="2000" b="1">
                <a:effectLst>
                  <a:outerShdw blurRad="38100" dist="38100" dir="2700000" algn="tl">
                    <a:srgbClr val="C0C0C0"/>
                  </a:outerShdw>
                </a:effectLst>
                <a:latin typeface="Verdana" pitchFamily="34" charset="0"/>
              </a:rPr>
              <a:t>Temini</a:t>
            </a:r>
            <a:r>
              <a:rPr kumimoji="1" lang="tr-TR" sz="2000" b="1">
                <a:solidFill>
                  <a:schemeClr val="folHlink"/>
                </a:solidFill>
                <a:effectLst>
                  <a:outerShdw blurRad="38100" dist="38100" dir="2700000" algn="tl">
                    <a:srgbClr val="C0C0C0"/>
                  </a:outerShdw>
                </a:effectLst>
                <a:latin typeface="Verdana"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500"/>
                                  </p:stCondLst>
                                  <p:childTnLst>
                                    <p:set>
                                      <p:cBhvr>
                                        <p:cTn id="6" dur="1" fill="hold">
                                          <p:stCondLst>
                                            <p:cond delay="0"/>
                                          </p:stCondLst>
                                        </p:cTn>
                                        <p:tgtEl>
                                          <p:spTgt spid="661509"/>
                                        </p:tgtEl>
                                        <p:attrNameLst>
                                          <p:attrName>style.visibility</p:attrName>
                                        </p:attrNameLst>
                                      </p:cBhvr>
                                      <p:to>
                                        <p:strVal val="visible"/>
                                      </p:to>
                                    </p:set>
                                    <p:animEffect transition="in" filter="strips(downRight)">
                                      <p:cBhvr>
                                        <p:cTn id="7" dur="500"/>
                                        <p:tgtEl>
                                          <p:spTgt spid="661509"/>
                                        </p:tgtEl>
                                      </p:cBhvr>
                                    </p:animEffect>
                                  </p:childTnLst>
                                </p:cTn>
                              </p:par>
                            </p:childTnLst>
                          </p:cTn>
                        </p:par>
                        <p:par>
                          <p:cTn id="8" fill="hold" nodeType="afterGroup">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61532"/>
                                        </p:tgtEl>
                                        <p:attrNameLst>
                                          <p:attrName>style.visibility</p:attrName>
                                        </p:attrNameLst>
                                      </p:cBhvr>
                                      <p:to>
                                        <p:strVal val="visible"/>
                                      </p:to>
                                    </p:set>
                                    <p:animEffect transition="in" filter="strips(downRight)">
                                      <p:cBhvr>
                                        <p:cTn id="11" dur="500"/>
                                        <p:tgtEl>
                                          <p:spTgt spid="661532"/>
                                        </p:tgtEl>
                                      </p:cBhvr>
                                    </p:animEffect>
                                  </p:childTnLst>
                                </p:cTn>
                              </p:par>
                            </p:childTnLst>
                          </p:cTn>
                        </p:par>
                        <p:par>
                          <p:cTn id="12" fill="hold" nodeType="afterGroup">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661517"/>
                                        </p:tgtEl>
                                        <p:attrNameLst>
                                          <p:attrName>style.visibility</p:attrName>
                                        </p:attrNameLst>
                                      </p:cBhvr>
                                      <p:to>
                                        <p:strVal val="visible"/>
                                      </p:to>
                                    </p:set>
                                    <p:animEffect transition="in" filter="strips(downRight)">
                                      <p:cBhvr>
                                        <p:cTn id="15" dur="500"/>
                                        <p:tgtEl>
                                          <p:spTgt spid="661517"/>
                                        </p:tgtEl>
                                      </p:cBhvr>
                                    </p:animEffect>
                                  </p:childTnLst>
                                </p:cTn>
                              </p:par>
                            </p:childTnLst>
                          </p:cTn>
                        </p:par>
                        <p:par>
                          <p:cTn id="16" fill="hold" nodeType="afterGroup">
                            <p:stCondLst>
                              <p:cond delay="2000"/>
                            </p:stCondLst>
                            <p:childTnLst>
                              <p:par>
                                <p:cTn id="17" presetID="18" presetClass="entr" presetSubtype="6" fill="hold" grpId="0" nodeType="afterEffect">
                                  <p:stCondLst>
                                    <p:cond delay="0"/>
                                  </p:stCondLst>
                                  <p:childTnLst>
                                    <p:set>
                                      <p:cBhvr>
                                        <p:cTn id="18" dur="1" fill="hold">
                                          <p:stCondLst>
                                            <p:cond delay="0"/>
                                          </p:stCondLst>
                                        </p:cTn>
                                        <p:tgtEl>
                                          <p:spTgt spid="661518"/>
                                        </p:tgtEl>
                                        <p:attrNameLst>
                                          <p:attrName>style.visibility</p:attrName>
                                        </p:attrNameLst>
                                      </p:cBhvr>
                                      <p:to>
                                        <p:strVal val="visible"/>
                                      </p:to>
                                    </p:set>
                                    <p:animEffect transition="in" filter="strips(downRight)">
                                      <p:cBhvr>
                                        <p:cTn id="19" dur="500"/>
                                        <p:tgtEl>
                                          <p:spTgt spid="661518"/>
                                        </p:tgtEl>
                                      </p:cBhvr>
                                    </p:animEffect>
                                  </p:childTnLst>
                                </p:cTn>
                              </p:par>
                            </p:childTnLst>
                          </p:cTn>
                        </p:par>
                        <p:par>
                          <p:cTn id="20" fill="hold" nodeType="afterGroup">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661519"/>
                                        </p:tgtEl>
                                        <p:attrNameLst>
                                          <p:attrName>style.visibility</p:attrName>
                                        </p:attrNameLst>
                                      </p:cBhvr>
                                      <p:to>
                                        <p:strVal val="visible"/>
                                      </p:to>
                                    </p:set>
                                    <p:animEffect transition="in" filter="strips(downRight)">
                                      <p:cBhvr>
                                        <p:cTn id="23" dur="500"/>
                                        <p:tgtEl>
                                          <p:spTgt spid="661519"/>
                                        </p:tgtEl>
                                      </p:cBhvr>
                                    </p:animEffect>
                                  </p:childTnLst>
                                </p:cTn>
                              </p:par>
                            </p:childTnLst>
                          </p:cTn>
                        </p:par>
                        <p:par>
                          <p:cTn id="24" fill="hold" nodeType="afterGroup">
                            <p:stCondLst>
                              <p:cond delay="3000"/>
                            </p:stCondLst>
                            <p:childTnLst>
                              <p:par>
                                <p:cTn id="25" presetID="18" presetClass="entr" presetSubtype="6" fill="hold" grpId="0" nodeType="afterEffect">
                                  <p:stCondLst>
                                    <p:cond delay="0"/>
                                  </p:stCondLst>
                                  <p:childTnLst>
                                    <p:set>
                                      <p:cBhvr>
                                        <p:cTn id="26" dur="1" fill="hold">
                                          <p:stCondLst>
                                            <p:cond delay="0"/>
                                          </p:stCondLst>
                                        </p:cTn>
                                        <p:tgtEl>
                                          <p:spTgt spid="661512"/>
                                        </p:tgtEl>
                                        <p:attrNameLst>
                                          <p:attrName>style.visibility</p:attrName>
                                        </p:attrNameLst>
                                      </p:cBhvr>
                                      <p:to>
                                        <p:strVal val="visible"/>
                                      </p:to>
                                    </p:set>
                                    <p:animEffect transition="in" filter="strips(downRight)">
                                      <p:cBhvr>
                                        <p:cTn id="27" dur="500"/>
                                        <p:tgtEl>
                                          <p:spTgt spid="661512"/>
                                        </p:tgtEl>
                                      </p:cBhvr>
                                    </p:animEffect>
                                  </p:childTnLst>
                                </p:cTn>
                              </p:par>
                            </p:childTnLst>
                          </p:cTn>
                        </p:par>
                        <p:par>
                          <p:cTn id="28" fill="hold" nodeType="afterGroup">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661530"/>
                                        </p:tgtEl>
                                        <p:attrNameLst>
                                          <p:attrName>style.visibility</p:attrName>
                                        </p:attrNameLst>
                                      </p:cBhvr>
                                      <p:to>
                                        <p:strVal val="visible"/>
                                      </p:to>
                                    </p:set>
                                    <p:animEffect transition="in" filter="strips(downRight)">
                                      <p:cBhvr>
                                        <p:cTn id="31" dur="500"/>
                                        <p:tgtEl>
                                          <p:spTgt spid="6615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61511"/>
                                        </p:tgtEl>
                                        <p:attrNameLst>
                                          <p:attrName>style.visibility</p:attrName>
                                        </p:attrNameLst>
                                      </p:cBhvr>
                                      <p:to>
                                        <p:strVal val="visible"/>
                                      </p:to>
                                    </p:set>
                                    <p:animEffect transition="in" filter="strips(downRight)">
                                      <p:cBhvr>
                                        <p:cTn id="36" dur="500"/>
                                        <p:tgtEl>
                                          <p:spTgt spid="661511"/>
                                        </p:tgtEl>
                                      </p:cBhvr>
                                    </p:animEffect>
                                  </p:childTnLst>
                                </p:cTn>
                              </p:par>
                            </p:childTnLst>
                          </p:cTn>
                        </p:par>
                        <p:par>
                          <p:cTn id="37" fill="hold" nodeType="afterGroup">
                            <p:stCondLst>
                              <p:cond delay="500"/>
                            </p:stCondLst>
                            <p:childTnLst>
                              <p:par>
                                <p:cTn id="38" presetID="18" presetClass="entr" presetSubtype="6" fill="hold" grpId="0" nodeType="afterEffect">
                                  <p:stCondLst>
                                    <p:cond delay="0"/>
                                  </p:stCondLst>
                                  <p:childTnLst>
                                    <p:set>
                                      <p:cBhvr>
                                        <p:cTn id="39" dur="1" fill="hold">
                                          <p:stCondLst>
                                            <p:cond delay="0"/>
                                          </p:stCondLst>
                                        </p:cTn>
                                        <p:tgtEl>
                                          <p:spTgt spid="661527"/>
                                        </p:tgtEl>
                                        <p:attrNameLst>
                                          <p:attrName>style.visibility</p:attrName>
                                        </p:attrNameLst>
                                      </p:cBhvr>
                                      <p:to>
                                        <p:strVal val="visible"/>
                                      </p:to>
                                    </p:set>
                                    <p:animEffect transition="in" filter="strips(downRight)">
                                      <p:cBhvr>
                                        <p:cTn id="40" dur="500"/>
                                        <p:tgtEl>
                                          <p:spTgt spid="661527"/>
                                        </p:tgtEl>
                                      </p:cBhvr>
                                    </p:animEffect>
                                  </p:childTnLst>
                                </p:cTn>
                              </p:par>
                              <p:par>
                                <p:cTn id="41" presetID="18" presetClass="entr" presetSubtype="6" fill="hold" grpId="0" nodeType="withEffect">
                                  <p:stCondLst>
                                    <p:cond delay="500"/>
                                  </p:stCondLst>
                                  <p:childTnLst>
                                    <p:set>
                                      <p:cBhvr>
                                        <p:cTn id="42" dur="1" fill="hold">
                                          <p:stCondLst>
                                            <p:cond delay="0"/>
                                          </p:stCondLst>
                                        </p:cTn>
                                        <p:tgtEl>
                                          <p:spTgt spid="661521"/>
                                        </p:tgtEl>
                                        <p:attrNameLst>
                                          <p:attrName>style.visibility</p:attrName>
                                        </p:attrNameLst>
                                      </p:cBhvr>
                                      <p:to>
                                        <p:strVal val="visible"/>
                                      </p:to>
                                    </p:set>
                                    <p:animEffect transition="in" filter="strips(downRight)">
                                      <p:cBhvr>
                                        <p:cTn id="43" dur="500"/>
                                        <p:tgtEl>
                                          <p:spTgt spid="661521"/>
                                        </p:tgtEl>
                                      </p:cBhvr>
                                    </p:animEffect>
                                  </p:childTnLst>
                                </p:cTn>
                              </p:par>
                            </p:childTnLst>
                          </p:cTn>
                        </p:par>
                        <p:par>
                          <p:cTn id="44" fill="hold" nodeType="afterGroup">
                            <p:stCondLst>
                              <p:cond delay="1500"/>
                            </p:stCondLst>
                            <p:childTnLst>
                              <p:par>
                                <p:cTn id="45" presetID="18" presetClass="entr" presetSubtype="6" fill="hold" grpId="0" nodeType="afterEffect">
                                  <p:stCondLst>
                                    <p:cond delay="0"/>
                                  </p:stCondLst>
                                  <p:childTnLst>
                                    <p:set>
                                      <p:cBhvr>
                                        <p:cTn id="46" dur="1" fill="hold">
                                          <p:stCondLst>
                                            <p:cond delay="0"/>
                                          </p:stCondLst>
                                        </p:cTn>
                                        <p:tgtEl>
                                          <p:spTgt spid="661520"/>
                                        </p:tgtEl>
                                        <p:attrNameLst>
                                          <p:attrName>style.visibility</p:attrName>
                                        </p:attrNameLst>
                                      </p:cBhvr>
                                      <p:to>
                                        <p:strVal val="visible"/>
                                      </p:to>
                                    </p:set>
                                    <p:animEffect transition="in" filter="strips(downRight)">
                                      <p:cBhvr>
                                        <p:cTn id="47" dur="500"/>
                                        <p:tgtEl>
                                          <p:spTgt spid="661520"/>
                                        </p:tgtEl>
                                      </p:cBhvr>
                                    </p:animEffect>
                                  </p:childTnLst>
                                </p:cTn>
                              </p:par>
                              <p:par>
                                <p:cTn id="48" presetID="18" presetClass="entr" presetSubtype="6" fill="hold" grpId="0" nodeType="withEffect">
                                  <p:stCondLst>
                                    <p:cond delay="500"/>
                                  </p:stCondLst>
                                  <p:childTnLst>
                                    <p:set>
                                      <p:cBhvr>
                                        <p:cTn id="49" dur="1" fill="hold">
                                          <p:stCondLst>
                                            <p:cond delay="0"/>
                                          </p:stCondLst>
                                        </p:cTn>
                                        <p:tgtEl>
                                          <p:spTgt spid="661522"/>
                                        </p:tgtEl>
                                        <p:attrNameLst>
                                          <p:attrName>style.visibility</p:attrName>
                                        </p:attrNameLst>
                                      </p:cBhvr>
                                      <p:to>
                                        <p:strVal val="visible"/>
                                      </p:to>
                                    </p:set>
                                    <p:animEffect transition="in" filter="strips(downRight)">
                                      <p:cBhvr>
                                        <p:cTn id="50" dur="500"/>
                                        <p:tgtEl>
                                          <p:spTgt spid="661522"/>
                                        </p:tgtEl>
                                      </p:cBhvr>
                                    </p:animEffect>
                                  </p:childTnLst>
                                </p:cTn>
                              </p:par>
                            </p:childTnLst>
                          </p:cTn>
                        </p:par>
                        <p:par>
                          <p:cTn id="51" fill="hold" nodeType="afterGroup">
                            <p:stCondLst>
                              <p:cond delay="2500"/>
                            </p:stCondLst>
                            <p:childTnLst>
                              <p:par>
                                <p:cTn id="52" presetID="18" presetClass="entr" presetSubtype="6" fill="hold" grpId="0" nodeType="afterEffect">
                                  <p:stCondLst>
                                    <p:cond delay="0"/>
                                  </p:stCondLst>
                                  <p:childTnLst>
                                    <p:set>
                                      <p:cBhvr>
                                        <p:cTn id="53" dur="1" fill="hold">
                                          <p:stCondLst>
                                            <p:cond delay="0"/>
                                          </p:stCondLst>
                                        </p:cTn>
                                        <p:tgtEl>
                                          <p:spTgt spid="661513"/>
                                        </p:tgtEl>
                                        <p:attrNameLst>
                                          <p:attrName>style.visibility</p:attrName>
                                        </p:attrNameLst>
                                      </p:cBhvr>
                                      <p:to>
                                        <p:strVal val="visible"/>
                                      </p:to>
                                    </p:set>
                                    <p:animEffect transition="in" filter="strips(downRight)">
                                      <p:cBhvr>
                                        <p:cTn id="54" dur="500"/>
                                        <p:tgtEl>
                                          <p:spTgt spid="661513"/>
                                        </p:tgtEl>
                                      </p:cBhvr>
                                    </p:animEffect>
                                  </p:childTnLst>
                                </p:cTn>
                              </p:par>
                            </p:childTnLst>
                          </p:cTn>
                        </p:par>
                        <p:par>
                          <p:cTn id="55" fill="hold" nodeType="afterGroup">
                            <p:stCondLst>
                              <p:cond delay="3000"/>
                            </p:stCondLst>
                            <p:childTnLst>
                              <p:par>
                                <p:cTn id="56" presetID="18" presetClass="entr" presetSubtype="6" fill="hold" grpId="0" nodeType="afterEffect">
                                  <p:stCondLst>
                                    <p:cond delay="0"/>
                                  </p:stCondLst>
                                  <p:childTnLst>
                                    <p:set>
                                      <p:cBhvr>
                                        <p:cTn id="57" dur="1" fill="hold">
                                          <p:stCondLst>
                                            <p:cond delay="0"/>
                                          </p:stCondLst>
                                        </p:cTn>
                                        <p:tgtEl>
                                          <p:spTgt spid="661514"/>
                                        </p:tgtEl>
                                        <p:attrNameLst>
                                          <p:attrName>style.visibility</p:attrName>
                                        </p:attrNameLst>
                                      </p:cBhvr>
                                      <p:to>
                                        <p:strVal val="visible"/>
                                      </p:to>
                                    </p:set>
                                    <p:animEffect transition="in" filter="strips(downRight)">
                                      <p:cBhvr>
                                        <p:cTn id="58" dur="500"/>
                                        <p:tgtEl>
                                          <p:spTgt spid="661514"/>
                                        </p:tgtEl>
                                      </p:cBhvr>
                                    </p:animEffect>
                                  </p:childTnLst>
                                </p:cTn>
                              </p:par>
                            </p:childTnLst>
                          </p:cTn>
                        </p:par>
                        <p:par>
                          <p:cTn id="59" fill="hold" nodeType="afterGroup">
                            <p:stCondLst>
                              <p:cond delay="3500"/>
                            </p:stCondLst>
                            <p:childTnLst>
                              <p:par>
                                <p:cTn id="60" presetID="18" presetClass="entr" presetSubtype="6" fill="hold" grpId="0" nodeType="afterEffect">
                                  <p:stCondLst>
                                    <p:cond delay="0"/>
                                  </p:stCondLst>
                                  <p:childTnLst>
                                    <p:set>
                                      <p:cBhvr>
                                        <p:cTn id="61" dur="1" fill="hold">
                                          <p:stCondLst>
                                            <p:cond delay="0"/>
                                          </p:stCondLst>
                                        </p:cTn>
                                        <p:tgtEl>
                                          <p:spTgt spid="661515"/>
                                        </p:tgtEl>
                                        <p:attrNameLst>
                                          <p:attrName>style.visibility</p:attrName>
                                        </p:attrNameLst>
                                      </p:cBhvr>
                                      <p:to>
                                        <p:strVal val="visible"/>
                                      </p:to>
                                    </p:set>
                                    <p:animEffect transition="in" filter="strips(downRight)">
                                      <p:cBhvr>
                                        <p:cTn id="62" dur="500"/>
                                        <p:tgtEl>
                                          <p:spTgt spid="661515"/>
                                        </p:tgtEl>
                                      </p:cBhvr>
                                    </p:animEffect>
                                  </p:childTnLst>
                                </p:cTn>
                              </p:par>
                            </p:childTnLst>
                          </p:cTn>
                        </p:par>
                        <p:par>
                          <p:cTn id="63" fill="hold" nodeType="afterGroup">
                            <p:stCondLst>
                              <p:cond delay="4000"/>
                            </p:stCondLst>
                            <p:childTnLst>
                              <p:par>
                                <p:cTn id="64" presetID="18" presetClass="entr" presetSubtype="6" fill="hold" grpId="0" nodeType="afterEffect">
                                  <p:stCondLst>
                                    <p:cond delay="0"/>
                                  </p:stCondLst>
                                  <p:childTnLst>
                                    <p:set>
                                      <p:cBhvr>
                                        <p:cTn id="65" dur="1" fill="hold">
                                          <p:stCondLst>
                                            <p:cond delay="0"/>
                                          </p:stCondLst>
                                        </p:cTn>
                                        <p:tgtEl>
                                          <p:spTgt spid="661516"/>
                                        </p:tgtEl>
                                        <p:attrNameLst>
                                          <p:attrName>style.visibility</p:attrName>
                                        </p:attrNameLst>
                                      </p:cBhvr>
                                      <p:to>
                                        <p:strVal val="visible"/>
                                      </p:to>
                                    </p:set>
                                    <p:animEffect transition="in" filter="strips(downRight)">
                                      <p:cBhvr>
                                        <p:cTn id="66" dur="500"/>
                                        <p:tgtEl>
                                          <p:spTgt spid="661516"/>
                                        </p:tgtEl>
                                      </p:cBhvr>
                                    </p:animEffect>
                                  </p:childTnLst>
                                </p:cTn>
                              </p:par>
                            </p:childTnLst>
                          </p:cTn>
                        </p:par>
                        <p:par>
                          <p:cTn id="67" fill="hold" nodeType="afterGroup">
                            <p:stCondLst>
                              <p:cond delay="4500"/>
                            </p:stCondLst>
                            <p:childTnLst>
                              <p:par>
                                <p:cTn id="68" presetID="18" presetClass="entr" presetSubtype="6" fill="hold" grpId="0" nodeType="afterEffect">
                                  <p:stCondLst>
                                    <p:cond delay="0"/>
                                  </p:stCondLst>
                                  <p:childTnLst>
                                    <p:set>
                                      <p:cBhvr>
                                        <p:cTn id="69" dur="1" fill="hold">
                                          <p:stCondLst>
                                            <p:cond delay="0"/>
                                          </p:stCondLst>
                                        </p:cTn>
                                        <p:tgtEl>
                                          <p:spTgt spid="661529"/>
                                        </p:tgtEl>
                                        <p:attrNameLst>
                                          <p:attrName>style.visibility</p:attrName>
                                        </p:attrNameLst>
                                      </p:cBhvr>
                                      <p:to>
                                        <p:strVal val="visible"/>
                                      </p:to>
                                    </p:set>
                                    <p:animEffect transition="in" filter="strips(downRight)">
                                      <p:cBhvr>
                                        <p:cTn id="70" dur="500"/>
                                        <p:tgtEl>
                                          <p:spTgt spid="6615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661510"/>
                                        </p:tgtEl>
                                        <p:attrNameLst>
                                          <p:attrName>style.visibility</p:attrName>
                                        </p:attrNameLst>
                                      </p:cBhvr>
                                      <p:to>
                                        <p:strVal val="visible"/>
                                      </p:to>
                                    </p:set>
                                    <p:animEffect transition="in" filter="strips(downRight)">
                                      <p:cBhvr>
                                        <p:cTn id="75" dur="500"/>
                                        <p:tgtEl>
                                          <p:spTgt spid="661510"/>
                                        </p:tgtEl>
                                      </p:cBhvr>
                                    </p:animEffect>
                                  </p:childTnLst>
                                </p:cTn>
                              </p:par>
                            </p:childTnLst>
                          </p:cTn>
                        </p:par>
                        <p:par>
                          <p:cTn id="76" fill="hold" nodeType="afterGroup">
                            <p:stCondLst>
                              <p:cond delay="500"/>
                            </p:stCondLst>
                            <p:childTnLst>
                              <p:par>
                                <p:cTn id="77" presetID="18" presetClass="entr" presetSubtype="6" fill="hold" grpId="0" nodeType="afterEffect">
                                  <p:stCondLst>
                                    <p:cond delay="0"/>
                                  </p:stCondLst>
                                  <p:childTnLst>
                                    <p:set>
                                      <p:cBhvr>
                                        <p:cTn id="78" dur="1" fill="hold">
                                          <p:stCondLst>
                                            <p:cond delay="0"/>
                                          </p:stCondLst>
                                        </p:cTn>
                                        <p:tgtEl>
                                          <p:spTgt spid="661528"/>
                                        </p:tgtEl>
                                        <p:attrNameLst>
                                          <p:attrName>style.visibility</p:attrName>
                                        </p:attrNameLst>
                                      </p:cBhvr>
                                      <p:to>
                                        <p:strVal val="visible"/>
                                      </p:to>
                                    </p:set>
                                    <p:animEffect transition="in" filter="strips(downRight)">
                                      <p:cBhvr>
                                        <p:cTn id="79" dur="500"/>
                                        <p:tgtEl>
                                          <p:spTgt spid="661528"/>
                                        </p:tgtEl>
                                      </p:cBhvr>
                                    </p:animEffect>
                                  </p:childTnLst>
                                </p:cTn>
                              </p:par>
                            </p:childTnLst>
                          </p:cTn>
                        </p:par>
                        <p:par>
                          <p:cTn id="80" fill="hold" nodeType="afterGroup">
                            <p:stCondLst>
                              <p:cond delay="1000"/>
                            </p:stCondLst>
                            <p:childTnLst>
                              <p:par>
                                <p:cTn id="81" presetID="18" presetClass="entr" presetSubtype="6" fill="hold" grpId="0" nodeType="afterEffect">
                                  <p:stCondLst>
                                    <p:cond delay="0"/>
                                  </p:stCondLst>
                                  <p:childTnLst>
                                    <p:set>
                                      <p:cBhvr>
                                        <p:cTn id="82" dur="1" fill="hold">
                                          <p:stCondLst>
                                            <p:cond delay="0"/>
                                          </p:stCondLst>
                                        </p:cTn>
                                        <p:tgtEl>
                                          <p:spTgt spid="661523"/>
                                        </p:tgtEl>
                                        <p:attrNameLst>
                                          <p:attrName>style.visibility</p:attrName>
                                        </p:attrNameLst>
                                      </p:cBhvr>
                                      <p:to>
                                        <p:strVal val="visible"/>
                                      </p:to>
                                    </p:set>
                                    <p:animEffect transition="in" filter="strips(downRight)">
                                      <p:cBhvr>
                                        <p:cTn id="83" dur="500"/>
                                        <p:tgtEl>
                                          <p:spTgt spid="661523"/>
                                        </p:tgtEl>
                                      </p:cBhvr>
                                    </p:animEffect>
                                  </p:childTnLst>
                                </p:cTn>
                              </p:par>
                            </p:childTnLst>
                          </p:cTn>
                        </p:par>
                        <p:par>
                          <p:cTn id="84" fill="hold" nodeType="afterGroup">
                            <p:stCondLst>
                              <p:cond delay="1500"/>
                            </p:stCondLst>
                            <p:childTnLst>
                              <p:par>
                                <p:cTn id="85" presetID="18" presetClass="entr" presetSubtype="6" fill="hold" grpId="0" nodeType="afterEffect">
                                  <p:stCondLst>
                                    <p:cond delay="0"/>
                                  </p:stCondLst>
                                  <p:childTnLst>
                                    <p:set>
                                      <p:cBhvr>
                                        <p:cTn id="86" dur="1" fill="hold">
                                          <p:stCondLst>
                                            <p:cond delay="0"/>
                                          </p:stCondLst>
                                        </p:cTn>
                                        <p:tgtEl>
                                          <p:spTgt spid="661524"/>
                                        </p:tgtEl>
                                        <p:attrNameLst>
                                          <p:attrName>style.visibility</p:attrName>
                                        </p:attrNameLst>
                                      </p:cBhvr>
                                      <p:to>
                                        <p:strVal val="visible"/>
                                      </p:to>
                                    </p:set>
                                    <p:animEffect transition="in" filter="strips(downRight)">
                                      <p:cBhvr>
                                        <p:cTn id="87" dur="500"/>
                                        <p:tgtEl>
                                          <p:spTgt spid="661524"/>
                                        </p:tgtEl>
                                      </p:cBhvr>
                                    </p:animEffect>
                                  </p:childTnLst>
                                </p:cTn>
                              </p:par>
                            </p:childTnLst>
                          </p:cTn>
                        </p:par>
                        <p:par>
                          <p:cTn id="88" fill="hold" nodeType="afterGroup">
                            <p:stCondLst>
                              <p:cond delay="2000"/>
                            </p:stCondLst>
                            <p:childTnLst>
                              <p:par>
                                <p:cTn id="89" presetID="18" presetClass="entr" presetSubtype="6" fill="hold" grpId="0" nodeType="afterEffect">
                                  <p:stCondLst>
                                    <p:cond delay="0"/>
                                  </p:stCondLst>
                                  <p:childTnLst>
                                    <p:set>
                                      <p:cBhvr>
                                        <p:cTn id="90" dur="1" fill="hold">
                                          <p:stCondLst>
                                            <p:cond delay="0"/>
                                          </p:stCondLst>
                                        </p:cTn>
                                        <p:tgtEl>
                                          <p:spTgt spid="661525"/>
                                        </p:tgtEl>
                                        <p:attrNameLst>
                                          <p:attrName>style.visibility</p:attrName>
                                        </p:attrNameLst>
                                      </p:cBhvr>
                                      <p:to>
                                        <p:strVal val="visible"/>
                                      </p:to>
                                    </p:set>
                                    <p:animEffect transition="in" filter="strips(downRight)">
                                      <p:cBhvr>
                                        <p:cTn id="91" dur="500"/>
                                        <p:tgtEl>
                                          <p:spTgt spid="661525"/>
                                        </p:tgtEl>
                                      </p:cBhvr>
                                    </p:animEffect>
                                  </p:childTnLst>
                                </p:cTn>
                              </p:par>
                            </p:childTnLst>
                          </p:cTn>
                        </p:par>
                        <p:par>
                          <p:cTn id="92" fill="hold" nodeType="afterGroup">
                            <p:stCondLst>
                              <p:cond delay="2500"/>
                            </p:stCondLst>
                            <p:childTnLst>
                              <p:par>
                                <p:cTn id="93" presetID="18" presetClass="entr" presetSubtype="6" fill="hold" grpId="0" nodeType="afterEffect">
                                  <p:stCondLst>
                                    <p:cond delay="0"/>
                                  </p:stCondLst>
                                  <p:childTnLst>
                                    <p:set>
                                      <p:cBhvr>
                                        <p:cTn id="94" dur="1" fill="hold">
                                          <p:stCondLst>
                                            <p:cond delay="0"/>
                                          </p:stCondLst>
                                        </p:cTn>
                                        <p:tgtEl>
                                          <p:spTgt spid="661526"/>
                                        </p:tgtEl>
                                        <p:attrNameLst>
                                          <p:attrName>style.visibility</p:attrName>
                                        </p:attrNameLst>
                                      </p:cBhvr>
                                      <p:to>
                                        <p:strVal val="visible"/>
                                      </p:to>
                                    </p:set>
                                    <p:animEffect transition="in" filter="strips(downRight)">
                                      <p:cBhvr>
                                        <p:cTn id="95" dur="500"/>
                                        <p:tgtEl>
                                          <p:spTgt spid="661526"/>
                                        </p:tgtEl>
                                      </p:cBhvr>
                                    </p:animEffect>
                                  </p:childTnLst>
                                </p:cTn>
                              </p:par>
                            </p:childTnLst>
                          </p:cTn>
                        </p:par>
                        <p:par>
                          <p:cTn id="96" fill="hold" nodeType="afterGroup">
                            <p:stCondLst>
                              <p:cond delay="3000"/>
                            </p:stCondLst>
                            <p:childTnLst>
                              <p:par>
                                <p:cTn id="97" presetID="18" presetClass="entr" presetSubtype="6" fill="hold" grpId="0" nodeType="afterEffect">
                                  <p:stCondLst>
                                    <p:cond delay="0"/>
                                  </p:stCondLst>
                                  <p:childTnLst>
                                    <p:set>
                                      <p:cBhvr>
                                        <p:cTn id="98" dur="1" fill="hold">
                                          <p:stCondLst>
                                            <p:cond delay="0"/>
                                          </p:stCondLst>
                                        </p:cTn>
                                        <p:tgtEl>
                                          <p:spTgt spid="661531"/>
                                        </p:tgtEl>
                                        <p:attrNameLst>
                                          <p:attrName>style.visibility</p:attrName>
                                        </p:attrNameLst>
                                      </p:cBhvr>
                                      <p:to>
                                        <p:strVal val="visible"/>
                                      </p:to>
                                    </p:set>
                                    <p:animEffect transition="in" filter="strips(downRight)">
                                      <p:cBhvr>
                                        <p:cTn id="99" dur="500"/>
                                        <p:tgtEl>
                                          <p:spTgt spid="66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9" grpId="0" animBg="1"/>
      <p:bldP spid="661510" grpId="0" animBg="1"/>
      <p:bldP spid="661511" grpId="0" animBg="1"/>
      <p:bldP spid="661512" grpId="0" animBg="1" autoUpdateAnimBg="0"/>
      <p:bldP spid="661513" grpId="0" animBg="1" autoUpdateAnimBg="0"/>
      <p:bldP spid="661514" grpId="0" animBg="1" autoUpdateAnimBg="0"/>
      <p:bldP spid="661515" grpId="0" animBg="1" autoUpdateAnimBg="0"/>
      <p:bldP spid="661516" grpId="0" animBg="1" autoUpdateAnimBg="0"/>
      <p:bldP spid="661517" grpId="0" animBg="1" autoUpdateAnimBg="0"/>
      <p:bldP spid="661518" grpId="0" animBg="1" autoUpdateAnimBg="0"/>
      <p:bldP spid="661519" grpId="0" animBg="1" autoUpdateAnimBg="0"/>
      <p:bldP spid="661520" grpId="0" animBg="1" autoUpdateAnimBg="0"/>
      <p:bldP spid="661521" grpId="0" animBg="1" autoUpdateAnimBg="0"/>
      <p:bldP spid="661522" grpId="0" animBg="1" autoUpdateAnimBg="0"/>
      <p:bldP spid="661523" grpId="0" animBg="1" autoUpdateAnimBg="0"/>
      <p:bldP spid="661524" grpId="0" animBg="1" autoUpdateAnimBg="0"/>
      <p:bldP spid="661525" grpId="0" animBg="1" autoUpdateAnimBg="0"/>
      <p:bldP spid="661526" grpId="0" animBg="1" autoUpdateAnimBg="0"/>
      <p:bldP spid="661527" grpId="0" autoUpdateAnimBg="0"/>
      <p:bldP spid="661528" grpId="0" autoUpdateAnimBg="0"/>
      <p:bldP spid="661529" grpId="0" animBg="1" autoUpdateAnimBg="0"/>
      <p:bldP spid="661530" grpId="0" animBg="1" autoUpdateAnimBg="0"/>
      <p:bldP spid="661531" grpId="0" autoUpdateAnimBg="0"/>
      <p:bldP spid="66153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9" name="Rectangle 5"/>
          <p:cNvSpPr>
            <a:spLocks noChangeArrowheads="1"/>
          </p:cNvSpPr>
          <p:nvPr/>
        </p:nvSpPr>
        <p:spPr bwMode="auto">
          <a:xfrm>
            <a:off x="3195638" y="1700213"/>
            <a:ext cx="2286000" cy="350837"/>
          </a:xfrm>
          <a:prstGeom prst="rect">
            <a:avLst/>
          </a:prstGeom>
          <a:solidFill>
            <a:schemeClr val="accent1"/>
          </a:solidFill>
          <a:ln w="9525">
            <a:solidFill>
              <a:srgbClr val="000000"/>
            </a:solidFill>
            <a:miter lim="800000"/>
            <a:headEnd/>
            <a:tailEnd/>
          </a:ln>
          <a:effectLst>
            <a:prstShdw prst="shdw17" dist="53882" dir="2700000">
              <a:srgbClr val="000000"/>
            </a:prstShdw>
          </a:effectLst>
        </p:spPr>
        <p:txBody>
          <a:bodyPr wrap="none" anchor="ctr"/>
          <a:lstStyle/>
          <a:p>
            <a:pPr algn="ctr" eaLnBrk="1" hangingPunct="1"/>
            <a:r>
              <a:rPr lang="tr-TR" altLang="tr-TR" sz="1500" b="1"/>
              <a:t>İhracat Genel Müd.</a:t>
            </a:r>
            <a:endParaRPr lang="en-US" altLang="tr-TR" sz="1500" b="1"/>
          </a:p>
        </p:txBody>
      </p:sp>
      <p:sp>
        <p:nvSpPr>
          <p:cNvPr id="641030" name="AutoShape 6">
            <a:hlinkClick r:id="rId3" action="ppaction://hlinksldjump"/>
          </p:cNvPr>
          <p:cNvSpPr>
            <a:spLocks noChangeArrowheads="1"/>
          </p:cNvSpPr>
          <p:nvPr/>
        </p:nvSpPr>
        <p:spPr bwMode="auto">
          <a:xfrm>
            <a:off x="2862263" y="2957513"/>
            <a:ext cx="2952750" cy="1984375"/>
          </a:xfrm>
          <a:prstGeom prst="roundRect">
            <a:avLst>
              <a:gd name="adj" fmla="val 6005"/>
            </a:avLst>
          </a:prstGeom>
          <a:solidFill>
            <a:srgbClr val="CCFFFF"/>
          </a:solidFill>
          <a:ln w="9525">
            <a:solidFill>
              <a:srgbClr val="000000"/>
            </a:solidFill>
            <a:round/>
            <a:headEnd/>
            <a:tailEnd/>
          </a:ln>
          <a:effectLst>
            <a:prstShdw prst="shdw17" dist="53882" dir="2700000">
              <a:srgbClr val="000000"/>
            </a:prstShdw>
          </a:effectLst>
        </p:spPr>
        <p:txBody>
          <a:bodyPr wrap="none" tIns="0" bIns="0"/>
          <a:lstStyle/>
          <a:p>
            <a:pPr algn="ctr" eaLnBrk="1" hangingPunct="1"/>
            <a:r>
              <a:rPr lang="tr-TR" altLang="tr-TR" b="1"/>
              <a:t>DEĞERLENDİRME</a:t>
            </a:r>
            <a:endParaRPr lang="en-US" altLang="tr-TR" b="1"/>
          </a:p>
        </p:txBody>
      </p:sp>
      <p:sp>
        <p:nvSpPr>
          <p:cNvPr id="641031" name="Rectangle 7"/>
          <p:cNvSpPr>
            <a:spLocks noChangeArrowheads="1"/>
          </p:cNvSpPr>
          <p:nvPr/>
        </p:nvSpPr>
        <p:spPr bwMode="auto">
          <a:xfrm rot="5400000">
            <a:off x="4975226" y="4076700"/>
            <a:ext cx="1187450" cy="352425"/>
          </a:xfrm>
          <a:prstGeom prst="rect">
            <a:avLst/>
          </a:prstGeom>
          <a:solidFill>
            <a:srgbClr val="D00000"/>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600" b="1"/>
              <a:t>Red</a:t>
            </a:r>
            <a:endParaRPr lang="en-US" altLang="tr-TR" sz="1600" b="1"/>
          </a:p>
        </p:txBody>
      </p:sp>
      <p:sp>
        <p:nvSpPr>
          <p:cNvPr id="641032" name="Rectangle 8"/>
          <p:cNvSpPr>
            <a:spLocks noChangeArrowheads="1"/>
          </p:cNvSpPr>
          <p:nvPr/>
        </p:nvSpPr>
        <p:spPr bwMode="auto">
          <a:xfrm rot="-5400000">
            <a:off x="2515394" y="4077494"/>
            <a:ext cx="1187450" cy="350838"/>
          </a:xfrm>
          <a:prstGeom prst="rect">
            <a:avLst/>
          </a:prstGeom>
          <a:solidFill>
            <a:srgbClr val="6DFF6D"/>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600" b="1"/>
              <a:t>Onay</a:t>
            </a:r>
            <a:endParaRPr lang="en-US" altLang="tr-TR" sz="1600" b="1"/>
          </a:p>
        </p:txBody>
      </p:sp>
      <p:sp>
        <p:nvSpPr>
          <p:cNvPr id="641033" name="Rectangle 9"/>
          <p:cNvSpPr>
            <a:spLocks noChangeArrowheads="1"/>
          </p:cNvSpPr>
          <p:nvPr/>
        </p:nvSpPr>
        <p:spPr bwMode="auto">
          <a:xfrm>
            <a:off x="3195638" y="2335213"/>
            <a:ext cx="2286000" cy="350837"/>
          </a:xfrm>
          <a:prstGeom prst="rect">
            <a:avLst/>
          </a:prstGeom>
          <a:solidFill>
            <a:schemeClr val="accent1"/>
          </a:solidFill>
          <a:ln w="9525">
            <a:solidFill>
              <a:srgbClr val="000000"/>
            </a:solidFill>
            <a:miter lim="800000"/>
            <a:headEnd/>
            <a:tailEnd/>
          </a:ln>
          <a:effectLst>
            <a:prstShdw prst="shdw17" dist="53882" dir="2700000">
              <a:srgbClr val="000000"/>
            </a:prstShdw>
          </a:effectLst>
        </p:spPr>
        <p:txBody>
          <a:bodyPr wrap="none" anchor="ctr"/>
          <a:lstStyle/>
          <a:p>
            <a:pPr algn="ctr" eaLnBrk="1" hangingPunct="1"/>
            <a:r>
              <a:rPr lang="tr-TR" altLang="tr-TR" sz="1500" b="1"/>
              <a:t>Havale</a:t>
            </a:r>
            <a:endParaRPr lang="en-US" altLang="tr-TR" sz="1500" b="1"/>
          </a:p>
        </p:txBody>
      </p:sp>
      <p:sp>
        <p:nvSpPr>
          <p:cNvPr id="641034" name="Rectangle 10"/>
          <p:cNvSpPr>
            <a:spLocks noChangeArrowheads="1"/>
          </p:cNvSpPr>
          <p:nvPr/>
        </p:nvSpPr>
        <p:spPr bwMode="auto">
          <a:xfrm>
            <a:off x="6167438" y="2041525"/>
            <a:ext cx="2057400" cy="288925"/>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eaLnBrk="1" hangingPunct="1"/>
            <a:r>
              <a:rPr lang="tr-TR" altLang="tr-TR" sz="1500" b="1"/>
              <a:t>Daire Başkanı</a:t>
            </a:r>
            <a:endParaRPr lang="en-US" altLang="tr-TR" sz="1500">
              <a:latin typeface="Arial Unicode MS" pitchFamily="34" charset="-128"/>
            </a:endParaRPr>
          </a:p>
        </p:txBody>
      </p:sp>
      <p:sp>
        <p:nvSpPr>
          <p:cNvPr id="641035" name="Rectangle 11"/>
          <p:cNvSpPr>
            <a:spLocks noChangeArrowheads="1"/>
          </p:cNvSpPr>
          <p:nvPr/>
        </p:nvSpPr>
        <p:spPr bwMode="auto">
          <a:xfrm>
            <a:off x="6167438" y="2368550"/>
            <a:ext cx="2057400" cy="288925"/>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eaLnBrk="1" hangingPunct="1"/>
            <a:r>
              <a:rPr lang="tr-TR" altLang="tr-TR" sz="1500" b="1"/>
              <a:t>Şube Müdürü</a:t>
            </a:r>
            <a:endParaRPr lang="en-US" altLang="tr-TR" sz="1500">
              <a:latin typeface="Arial Unicode MS" pitchFamily="34" charset="-128"/>
            </a:endParaRPr>
          </a:p>
        </p:txBody>
      </p:sp>
      <p:sp>
        <p:nvSpPr>
          <p:cNvPr id="641036" name="Rectangle 12"/>
          <p:cNvSpPr>
            <a:spLocks noChangeArrowheads="1"/>
          </p:cNvSpPr>
          <p:nvPr/>
        </p:nvSpPr>
        <p:spPr bwMode="auto">
          <a:xfrm>
            <a:off x="6167438" y="2695575"/>
            <a:ext cx="2057400" cy="288925"/>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eaLnBrk="1" hangingPunct="1"/>
            <a:r>
              <a:rPr lang="tr-TR" altLang="tr-TR" sz="1500" b="1"/>
              <a:t>Uzman</a:t>
            </a:r>
            <a:endParaRPr lang="en-US" altLang="tr-TR" sz="1500">
              <a:latin typeface="Arial Unicode MS" pitchFamily="34" charset="-128"/>
            </a:endParaRPr>
          </a:p>
        </p:txBody>
      </p:sp>
      <p:cxnSp>
        <p:nvCxnSpPr>
          <p:cNvPr id="641038" name="AutoShape 14"/>
          <p:cNvCxnSpPr>
            <a:cxnSpLocks noChangeShapeType="1"/>
            <a:stCxn id="641033" idx="2"/>
            <a:endCxn id="641030" idx="0"/>
          </p:cNvCxnSpPr>
          <p:nvPr/>
        </p:nvCxnSpPr>
        <p:spPr bwMode="auto">
          <a:xfrm>
            <a:off x="4338638" y="2686050"/>
            <a:ext cx="0" cy="271463"/>
          </a:xfrm>
          <a:prstGeom prst="straightConnector1">
            <a:avLst/>
          </a:prstGeom>
          <a:noFill/>
          <a:ln w="254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1039" name="Rectangle 15"/>
          <p:cNvSpPr>
            <a:spLocks noChangeArrowheads="1"/>
          </p:cNvSpPr>
          <p:nvPr/>
        </p:nvSpPr>
        <p:spPr bwMode="auto">
          <a:xfrm>
            <a:off x="3309938" y="3656013"/>
            <a:ext cx="2057400" cy="265112"/>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500" b="1"/>
              <a:t>Şube Müdürü</a:t>
            </a:r>
            <a:endParaRPr lang="en-US" altLang="tr-TR" sz="1500" b="1"/>
          </a:p>
        </p:txBody>
      </p:sp>
      <p:sp>
        <p:nvSpPr>
          <p:cNvPr id="641040" name="Rectangle 16"/>
          <p:cNvSpPr>
            <a:spLocks noChangeArrowheads="1"/>
          </p:cNvSpPr>
          <p:nvPr/>
        </p:nvSpPr>
        <p:spPr bwMode="auto">
          <a:xfrm>
            <a:off x="3309938" y="3963988"/>
            <a:ext cx="2057400" cy="265112"/>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500" b="1"/>
              <a:t>Daire Başkanı</a:t>
            </a:r>
            <a:endParaRPr lang="en-US" altLang="tr-TR" sz="1500">
              <a:latin typeface="Arial Unicode MS" pitchFamily="34" charset="-128"/>
            </a:endParaRPr>
          </a:p>
        </p:txBody>
      </p:sp>
      <p:sp>
        <p:nvSpPr>
          <p:cNvPr id="641041" name="Rectangle 17"/>
          <p:cNvSpPr>
            <a:spLocks noChangeArrowheads="1"/>
          </p:cNvSpPr>
          <p:nvPr/>
        </p:nvSpPr>
        <p:spPr bwMode="auto">
          <a:xfrm>
            <a:off x="3309938" y="4278313"/>
            <a:ext cx="2057400" cy="265112"/>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500" b="1"/>
              <a:t>Genel Müdür Yrd.</a:t>
            </a:r>
            <a:endParaRPr lang="en-US" altLang="tr-TR" sz="1500" b="1"/>
          </a:p>
        </p:txBody>
      </p:sp>
      <p:sp>
        <p:nvSpPr>
          <p:cNvPr id="641042" name="Rectangle 18"/>
          <p:cNvSpPr>
            <a:spLocks noChangeArrowheads="1"/>
          </p:cNvSpPr>
          <p:nvPr/>
        </p:nvSpPr>
        <p:spPr bwMode="auto">
          <a:xfrm>
            <a:off x="3309938" y="4579938"/>
            <a:ext cx="2057400" cy="265112"/>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500" b="1"/>
              <a:t>Genel Müdür</a:t>
            </a:r>
            <a:endParaRPr lang="en-US" altLang="tr-TR" sz="1500" b="1"/>
          </a:p>
        </p:txBody>
      </p:sp>
      <p:sp>
        <p:nvSpPr>
          <p:cNvPr id="641043" name="Rectangle 19"/>
          <p:cNvSpPr>
            <a:spLocks noChangeArrowheads="1"/>
          </p:cNvSpPr>
          <p:nvPr/>
        </p:nvSpPr>
        <p:spPr bwMode="auto">
          <a:xfrm>
            <a:off x="2932113" y="3354388"/>
            <a:ext cx="2813050" cy="265112"/>
          </a:xfrm>
          <a:prstGeom prst="rect">
            <a:avLst/>
          </a:prstGeom>
          <a:solidFill>
            <a:schemeClr val="accent1"/>
          </a:solidFill>
          <a:ln w="22225">
            <a:solidFill>
              <a:srgbClr val="000000"/>
            </a:solidFill>
            <a:miter lim="800000"/>
            <a:headEnd/>
            <a:tailEnd/>
          </a:ln>
          <a:effectLst>
            <a:prstShdw prst="shdw17" dist="17961" dir="2700000">
              <a:srgbClr val="000000"/>
            </a:prstShdw>
          </a:effectLst>
        </p:spPr>
        <p:txBody>
          <a:bodyPr wrap="none" lIns="36000" tIns="0" rIns="0" bIns="0" anchor="ctr"/>
          <a:lstStyle/>
          <a:p>
            <a:pPr algn="ctr" eaLnBrk="1" hangingPunct="1"/>
            <a:r>
              <a:rPr lang="tr-TR" altLang="tr-TR" sz="1500" b="1"/>
              <a:t>Uzman</a:t>
            </a:r>
            <a:endParaRPr lang="en-US" altLang="tr-TR" sz="1500" b="1"/>
          </a:p>
        </p:txBody>
      </p:sp>
      <p:sp>
        <p:nvSpPr>
          <p:cNvPr id="641044" name="Rectangle 20"/>
          <p:cNvSpPr>
            <a:spLocks noChangeArrowheads="1"/>
          </p:cNvSpPr>
          <p:nvPr/>
        </p:nvSpPr>
        <p:spPr bwMode="auto">
          <a:xfrm>
            <a:off x="6202363" y="4065588"/>
            <a:ext cx="2074862" cy="350837"/>
          </a:xfrm>
          <a:prstGeom prst="rect">
            <a:avLst/>
          </a:prstGeom>
          <a:solidFill>
            <a:schemeClr val="accent1"/>
          </a:solidFill>
          <a:ln w="9525">
            <a:solidFill>
              <a:srgbClr val="000000"/>
            </a:solidFill>
            <a:miter lim="800000"/>
            <a:headEnd/>
            <a:tailEnd/>
          </a:ln>
          <a:effectLst>
            <a:prstShdw prst="shdw17" dist="53882" dir="2700000">
              <a:srgbClr val="000000"/>
            </a:prstShdw>
          </a:effectLst>
        </p:spPr>
        <p:txBody>
          <a:bodyPr wrap="none" anchor="ctr"/>
          <a:lstStyle/>
          <a:p>
            <a:pPr algn="ctr" eaLnBrk="1" hangingPunct="1"/>
            <a:r>
              <a:rPr lang="tr-TR" altLang="tr-TR" sz="1500" b="1"/>
              <a:t>Firmaya Bildirim</a:t>
            </a:r>
            <a:endParaRPr lang="en-US" altLang="tr-TR" sz="1500" b="1"/>
          </a:p>
        </p:txBody>
      </p:sp>
      <p:grpSp>
        <p:nvGrpSpPr>
          <p:cNvPr id="641070" name="Group 46"/>
          <p:cNvGrpSpPr>
            <a:grpSpLocks/>
          </p:cNvGrpSpPr>
          <p:nvPr/>
        </p:nvGrpSpPr>
        <p:grpSpPr bwMode="auto">
          <a:xfrm>
            <a:off x="395288" y="5300663"/>
            <a:ext cx="8274050" cy="1106487"/>
            <a:chOff x="332" y="3459"/>
            <a:chExt cx="5212" cy="757"/>
          </a:xfrm>
        </p:grpSpPr>
        <p:sp>
          <p:nvSpPr>
            <p:cNvPr id="73753" name="Rectangle 4"/>
            <p:cNvSpPr>
              <a:spLocks noChangeArrowheads="1"/>
            </p:cNvSpPr>
            <p:nvPr/>
          </p:nvSpPr>
          <p:spPr bwMode="auto">
            <a:xfrm>
              <a:off x="332" y="3459"/>
              <a:ext cx="5212" cy="757"/>
            </a:xfrm>
            <a:prstGeom prst="rect">
              <a:avLst/>
            </a:prstGeom>
            <a:solidFill>
              <a:srgbClr val="C0C0C0"/>
            </a:solidFill>
            <a:ln w="22225">
              <a:solidFill>
                <a:srgbClr val="000000"/>
              </a:solidFill>
              <a:miter lim="800000"/>
              <a:headEnd/>
              <a:tailEnd/>
            </a:ln>
            <a:effectLst>
              <a:prstShdw prst="shdw17" dist="17961" dir="2700000">
                <a:srgbClr val="000000"/>
              </a:prstShdw>
            </a:effectLst>
          </p:spPr>
          <p:txBody>
            <a:bodyPr wrap="none" lIns="36000" tIns="0" rIns="0" bIns="0"/>
            <a:lstStyle/>
            <a:p>
              <a:pPr algn="ctr" eaLnBrk="1" hangingPunct="1"/>
              <a:r>
                <a:rPr lang="tr-TR" altLang="tr-TR" sz="1600" b="1"/>
                <a:t>ONAY</a:t>
              </a:r>
              <a:endParaRPr lang="en-US" altLang="tr-TR" sz="1600" b="1"/>
            </a:p>
          </p:txBody>
        </p:sp>
        <p:sp>
          <p:nvSpPr>
            <p:cNvPr id="73754" name="Rectangle 22"/>
            <p:cNvSpPr>
              <a:spLocks noChangeArrowheads="1"/>
            </p:cNvSpPr>
            <p:nvPr/>
          </p:nvSpPr>
          <p:spPr bwMode="auto">
            <a:xfrm>
              <a:off x="411" y="3651"/>
              <a:ext cx="1284" cy="501"/>
            </a:xfrm>
            <a:prstGeom prst="rect">
              <a:avLst/>
            </a:prstGeom>
            <a:solidFill>
              <a:srgbClr val="99CCFF"/>
            </a:solidFill>
            <a:ln>
              <a:noFill/>
            </a:ln>
            <a:effectLst>
              <a:prstShdw prst="shdw17" dist="53882" dir="2700000">
                <a:srgbClr val="000000"/>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tIns="0"/>
            <a:lstStyle/>
            <a:p>
              <a:pPr algn="ctr" eaLnBrk="1" hangingPunct="1"/>
              <a:r>
                <a:rPr lang="tr-TR" altLang="tr-TR" sz="1500" b="1">
                  <a:solidFill>
                    <a:srgbClr val="000000"/>
                  </a:solidFill>
                </a:rPr>
                <a:t>Gümrük ve Ticaret Bak.</a:t>
              </a:r>
              <a:endParaRPr lang="en-US" altLang="tr-TR" sz="1500" b="1">
                <a:solidFill>
                  <a:srgbClr val="000000"/>
                </a:solidFill>
              </a:endParaRPr>
            </a:p>
          </p:txBody>
        </p:sp>
        <p:sp>
          <p:nvSpPr>
            <p:cNvPr id="73755" name="Rectangle 23"/>
            <p:cNvSpPr>
              <a:spLocks noChangeArrowheads="1"/>
            </p:cNvSpPr>
            <p:nvPr/>
          </p:nvSpPr>
          <p:spPr bwMode="auto">
            <a:xfrm>
              <a:off x="443" y="3843"/>
              <a:ext cx="1196" cy="271"/>
            </a:xfrm>
            <a:prstGeom prst="rect">
              <a:avLst/>
            </a:prstGeom>
            <a:solidFill>
              <a:srgbClr val="CCFFFF"/>
            </a:solidFill>
            <a:ln>
              <a:noFill/>
            </a:ln>
            <a:effectLst>
              <a:prstShdw prst="shdw17" dist="17961" dir="13500000">
                <a:srgbClr val="7A9999"/>
              </a:prstShdw>
            </a:effectLst>
            <a:extLst>
              <a:ext uri="{91240B29-F687-4F45-9708-019B960494DF}">
                <a14:hiddenLine xmlns:a14="http://schemas.microsoft.com/office/drawing/2010/main" w="22225">
                  <a:solidFill>
                    <a:srgbClr val="FFFFFF"/>
                  </a:solidFill>
                  <a:miter lim="800000"/>
                  <a:headEnd/>
                  <a:tailEnd/>
                </a14:hiddenLine>
              </a:ext>
            </a:extLst>
          </p:spPr>
          <p:txBody>
            <a:bodyPr lIns="36000" tIns="0" rIns="0" bIns="0" anchor="ctr"/>
            <a:lstStyle/>
            <a:p>
              <a:pPr algn="ctr" eaLnBrk="1" hangingPunct="1"/>
              <a:r>
                <a:rPr lang="tr-TR" altLang="tr-TR" sz="1200" b="1">
                  <a:solidFill>
                    <a:srgbClr val="000000"/>
                  </a:solidFill>
                </a:rPr>
                <a:t>Bütün Belgeleri Görme İşlem Yapabilme Yetkisi</a:t>
              </a:r>
              <a:endParaRPr lang="en-US" altLang="tr-TR" sz="1200" b="1">
                <a:solidFill>
                  <a:srgbClr val="000000"/>
                </a:solidFill>
              </a:endParaRPr>
            </a:p>
          </p:txBody>
        </p:sp>
        <p:sp>
          <p:nvSpPr>
            <p:cNvPr id="73756" name="Rectangle 25"/>
            <p:cNvSpPr>
              <a:spLocks noChangeArrowheads="1"/>
            </p:cNvSpPr>
            <p:nvPr/>
          </p:nvSpPr>
          <p:spPr bwMode="auto">
            <a:xfrm>
              <a:off x="1756" y="3651"/>
              <a:ext cx="1200" cy="501"/>
            </a:xfrm>
            <a:prstGeom prst="rect">
              <a:avLst/>
            </a:prstGeom>
            <a:solidFill>
              <a:srgbClr val="99CCFF"/>
            </a:solidFill>
            <a:ln>
              <a:noFill/>
            </a:ln>
            <a:effectLst>
              <a:prstShdw prst="shdw17" dist="53882" dir="2700000">
                <a:srgbClr val="000000"/>
              </a:prstShdw>
            </a:effectLst>
            <a:extLst>
              <a:ext uri="{91240B29-F687-4F45-9708-019B960494DF}">
                <a14:hiddenLine xmlns:a14="http://schemas.microsoft.com/office/drawing/2010/main" w="9525" algn="ctr">
                  <a:solidFill>
                    <a:schemeClr val="accent2"/>
                  </a:solidFill>
                  <a:miter lim="800000"/>
                  <a:headEnd/>
                  <a:tailEnd/>
                </a14:hiddenLine>
              </a:ext>
            </a:extLst>
          </p:spPr>
          <p:txBody>
            <a:bodyPr wrap="none" tIns="0"/>
            <a:lstStyle/>
            <a:p>
              <a:pPr algn="ctr" eaLnBrk="1" hangingPunct="1"/>
              <a:r>
                <a:rPr lang="tr-TR" altLang="tr-TR" sz="1500" b="1">
                  <a:solidFill>
                    <a:srgbClr val="000000"/>
                  </a:solidFill>
                </a:rPr>
                <a:t>Bölge Müdürlükleri</a:t>
              </a:r>
              <a:endParaRPr lang="en-US" altLang="tr-TR" sz="1500" b="1">
                <a:solidFill>
                  <a:srgbClr val="000000"/>
                </a:solidFill>
              </a:endParaRPr>
            </a:p>
          </p:txBody>
        </p:sp>
        <p:sp>
          <p:nvSpPr>
            <p:cNvPr id="73757" name="Rectangle 26"/>
            <p:cNvSpPr>
              <a:spLocks noChangeArrowheads="1"/>
            </p:cNvSpPr>
            <p:nvPr/>
          </p:nvSpPr>
          <p:spPr bwMode="auto">
            <a:xfrm>
              <a:off x="1804" y="3843"/>
              <a:ext cx="1117" cy="271"/>
            </a:xfrm>
            <a:prstGeom prst="rect">
              <a:avLst/>
            </a:prstGeom>
            <a:solidFill>
              <a:srgbClr val="CCFFFF"/>
            </a:solidFill>
            <a:ln>
              <a:noFill/>
            </a:ln>
            <a:effectLst>
              <a:prstShdw prst="shdw17" dist="53882" dir="2700000">
                <a:srgbClr val="000000"/>
              </a:prstShdw>
            </a:effectLst>
            <a:extLst>
              <a:ext uri="{91240B29-F687-4F45-9708-019B960494DF}">
                <a14:hiddenLine xmlns:a14="http://schemas.microsoft.com/office/drawing/2010/main" w="9525" algn="ctr">
                  <a:solidFill>
                    <a:schemeClr val="accent2"/>
                  </a:solidFill>
                  <a:miter lim="800000"/>
                  <a:headEnd/>
                  <a:tailEnd/>
                </a14:hiddenLine>
              </a:ext>
            </a:extLst>
          </p:spPr>
          <p:txBody>
            <a:bodyPr wrap="none" tIns="0"/>
            <a:lstStyle/>
            <a:p>
              <a:pPr algn="ctr" eaLnBrk="1" hangingPunct="1"/>
              <a:r>
                <a:rPr lang="tr-TR" altLang="tr-TR" sz="1000" b="1">
                  <a:solidFill>
                    <a:srgbClr val="000000"/>
                  </a:solidFill>
                </a:rPr>
                <a:t>Bütün Belgeleri Görme ve </a:t>
              </a:r>
            </a:p>
            <a:p>
              <a:pPr algn="ctr" eaLnBrk="1" hangingPunct="1"/>
              <a:r>
                <a:rPr lang="tr-TR" altLang="tr-TR" sz="1000" b="1">
                  <a:solidFill>
                    <a:srgbClr val="000000"/>
                  </a:solidFill>
                </a:rPr>
                <a:t>Kapatma İşlemleri</a:t>
              </a:r>
              <a:endParaRPr lang="en-US" altLang="tr-TR" sz="1000" b="1">
                <a:solidFill>
                  <a:srgbClr val="000000"/>
                </a:solidFill>
              </a:endParaRPr>
            </a:p>
          </p:txBody>
        </p:sp>
        <p:sp>
          <p:nvSpPr>
            <p:cNvPr id="73758" name="Rectangle 28"/>
            <p:cNvSpPr>
              <a:spLocks noChangeArrowheads="1"/>
            </p:cNvSpPr>
            <p:nvPr/>
          </p:nvSpPr>
          <p:spPr bwMode="auto">
            <a:xfrm>
              <a:off x="3014" y="3651"/>
              <a:ext cx="1200" cy="501"/>
            </a:xfrm>
            <a:prstGeom prst="rect">
              <a:avLst/>
            </a:prstGeom>
            <a:solidFill>
              <a:srgbClr val="99CCFF"/>
            </a:solidFill>
            <a:ln>
              <a:noFill/>
            </a:ln>
            <a:effectLst>
              <a:prstShdw prst="shdw17" dist="53882" dir="2700000">
                <a:srgbClr val="000000"/>
              </a:prstShdw>
            </a:effectLst>
            <a:extLst>
              <a:ext uri="{91240B29-F687-4F45-9708-019B960494DF}">
                <a14:hiddenLine xmlns:a14="http://schemas.microsoft.com/office/drawing/2010/main" w="9525" algn="ctr">
                  <a:solidFill>
                    <a:schemeClr val="accent2"/>
                  </a:solidFill>
                  <a:miter lim="800000"/>
                  <a:headEnd/>
                  <a:tailEnd/>
                </a14:hiddenLine>
              </a:ext>
            </a:extLst>
          </p:spPr>
          <p:txBody>
            <a:bodyPr wrap="none" tIns="0"/>
            <a:lstStyle/>
            <a:p>
              <a:pPr algn="ctr" eaLnBrk="1" hangingPunct="1"/>
              <a:r>
                <a:rPr lang="tr-TR" altLang="tr-TR" sz="1500" b="1">
                  <a:solidFill>
                    <a:srgbClr val="000000"/>
                  </a:solidFill>
                </a:rPr>
                <a:t>Firma</a:t>
              </a:r>
              <a:endParaRPr lang="en-US" altLang="tr-TR" sz="1500" b="1">
                <a:solidFill>
                  <a:srgbClr val="000000"/>
                </a:solidFill>
              </a:endParaRPr>
            </a:p>
          </p:txBody>
        </p:sp>
        <p:sp>
          <p:nvSpPr>
            <p:cNvPr id="73759" name="Rectangle 29"/>
            <p:cNvSpPr>
              <a:spLocks noChangeArrowheads="1"/>
            </p:cNvSpPr>
            <p:nvPr/>
          </p:nvSpPr>
          <p:spPr bwMode="auto">
            <a:xfrm>
              <a:off x="3046" y="3843"/>
              <a:ext cx="1117" cy="271"/>
            </a:xfrm>
            <a:prstGeom prst="rect">
              <a:avLst/>
            </a:prstGeom>
            <a:solidFill>
              <a:srgbClr val="CCFFFF"/>
            </a:solidFill>
            <a:ln>
              <a:noFill/>
            </a:ln>
            <a:effectLst>
              <a:prstShdw prst="shdw17" dist="17961" dir="13500000">
                <a:srgbClr val="7A9999"/>
              </a:prstShdw>
            </a:effectLst>
            <a:extLst>
              <a:ext uri="{91240B29-F687-4F45-9708-019B960494DF}">
                <a14:hiddenLine xmlns:a14="http://schemas.microsoft.com/office/drawing/2010/main" w="22225" algn="ctr">
                  <a:solidFill>
                    <a:srgbClr val="FFFFFF"/>
                  </a:solidFill>
                  <a:miter lim="800000"/>
                  <a:headEnd/>
                  <a:tailEnd/>
                </a14:hiddenLine>
              </a:ext>
            </a:extLst>
          </p:spPr>
          <p:txBody>
            <a:bodyPr lIns="36000" tIns="0" rIns="0" bIns="0" anchor="ctr"/>
            <a:lstStyle/>
            <a:p>
              <a:pPr algn="ctr" eaLnBrk="1" hangingPunct="1"/>
              <a:r>
                <a:rPr lang="tr-TR" altLang="tr-TR" sz="1200" b="1">
                  <a:solidFill>
                    <a:srgbClr val="000000"/>
                  </a:solidFill>
                </a:rPr>
                <a:t>Belgelerini Takip ve Revize Müracaatı</a:t>
              </a:r>
              <a:endParaRPr lang="en-US" altLang="tr-TR" sz="1200" b="1">
                <a:solidFill>
                  <a:srgbClr val="000000"/>
                </a:solidFill>
              </a:endParaRPr>
            </a:p>
          </p:txBody>
        </p:sp>
        <p:sp>
          <p:nvSpPr>
            <p:cNvPr id="73760" name="Rectangle 31"/>
            <p:cNvSpPr>
              <a:spLocks noChangeArrowheads="1"/>
            </p:cNvSpPr>
            <p:nvPr/>
          </p:nvSpPr>
          <p:spPr bwMode="auto">
            <a:xfrm>
              <a:off x="4271" y="3651"/>
              <a:ext cx="1200" cy="501"/>
            </a:xfrm>
            <a:prstGeom prst="rect">
              <a:avLst/>
            </a:prstGeom>
            <a:solidFill>
              <a:srgbClr val="99CCFF"/>
            </a:solidFill>
            <a:ln>
              <a:noFill/>
            </a:ln>
            <a:effectLst>
              <a:prstShdw prst="shdw17" dist="53882" dir="2700000">
                <a:srgbClr val="000000"/>
              </a:prstShdw>
            </a:effectLst>
            <a:extLst>
              <a:ext uri="{91240B29-F687-4F45-9708-019B960494DF}">
                <a14:hiddenLine xmlns:a14="http://schemas.microsoft.com/office/drawing/2010/main" w="9525" algn="ctr">
                  <a:solidFill>
                    <a:schemeClr val="accent2"/>
                  </a:solidFill>
                  <a:miter lim="800000"/>
                  <a:headEnd/>
                  <a:tailEnd/>
                </a14:hiddenLine>
              </a:ext>
            </a:extLst>
          </p:spPr>
          <p:txBody>
            <a:bodyPr wrap="none" tIns="0"/>
            <a:lstStyle/>
            <a:p>
              <a:pPr algn="ctr" eaLnBrk="1" hangingPunct="1"/>
              <a:r>
                <a:rPr lang="tr-TR" altLang="tr-TR" sz="1500" b="1">
                  <a:solidFill>
                    <a:srgbClr val="000000"/>
                  </a:solidFill>
                </a:rPr>
                <a:t>Denetim Birimleri</a:t>
              </a:r>
              <a:endParaRPr lang="en-US" altLang="tr-TR" sz="1500" b="1">
                <a:solidFill>
                  <a:srgbClr val="000000"/>
                </a:solidFill>
              </a:endParaRPr>
            </a:p>
          </p:txBody>
        </p:sp>
        <p:sp>
          <p:nvSpPr>
            <p:cNvPr id="73761" name="Rectangle 32"/>
            <p:cNvSpPr>
              <a:spLocks noChangeArrowheads="1"/>
            </p:cNvSpPr>
            <p:nvPr/>
          </p:nvSpPr>
          <p:spPr bwMode="auto">
            <a:xfrm>
              <a:off x="4319" y="3843"/>
              <a:ext cx="1117" cy="271"/>
            </a:xfrm>
            <a:prstGeom prst="rect">
              <a:avLst/>
            </a:prstGeom>
            <a:solidFill>
              <a:srgbClr val="CCFFFF"/>
            </a:solidFill>
            <a:ln>
              <a:noFill/>
            </a:ln>
            <a:effectLst>
              <a:prstShdw prst="shdw17" dist="17961" dir="13500000">
                <a:srgbClr val="7A9999"/>
              </a:prstShdw>
            </a:effectLst>
            <a:extLst>
              <a:ext uri="{91240B29-F687-4F45-9708-019B960494DF}">
                <a14:hiddenLine xmlns:a14="http://schemas.microsoft.com/office/drawing/2010/main" w="22225" algn="ctr">
                  <a:solidFill>
                    <a:srgbClr val="FFFFFF"/>
                  </a:solidFill>
                  <a:miter lim="800000"/>
                  <a:headEnd/>
                  <a:tailEnd/>
                </a14:hiddenLine>
              </a:ext>
            </a:extLst>
          </p:spPr>
          <p:txBody>
            <a:bodyPr lIns="36000" tIns="0" rIns="0" bIns="0" anchor="ctr"/>
            <a:lstStyle/>
            <a:p>
              <a:pPr algn="ctr" eaLnBrk="1" hangingPunct="1"/>
              <a:r>
                <a:rPr lang="tr-TR" altLang="tr-TR" sz="1200" b="1">
                  <a:solidFill>
                    <a:srgbClr val="000000"/>
                  </a:solidFill>
                </a:rPr>
                <a:t>Tüm Belgeleri ve Bilgileri Görme Yetkisi</a:t>
              </a:r>
              <a:endParaRPr lang="en-US" altLang="tr-TR" sz="1200" b="1">
                <a:solidFill>
                  <a:srgbClr val="000000"/>
                </a:solidFill>
              </a:endParaRPr>
            </a:p>
          </p:txBody>
        </p:sp>
      </p:grpSp>
      <p:cxnSp>
        <p:nvCxnSpPr>
          <p:cNvPr id="641058" name="AutoShape 34"/>
          <p:cNvCxnSpPr>
            <a:cxnSpLocks noChangeShapeType="1"/>
            <a:stCxn id="641032" idx="1"/>
            <a:endCxn id="73753" idx="0"/>
          </p:cNvCxnSpPr>
          <p:nvPr/>
        </p:nvCxnSpPr>
        <p:spPr bwMode="auto">
          <a:xfrm rot="16200000" flipH="1">
            <a:off x="3605213" y="4362450"/>
            <a:ext cx="430212" cy="1423988"/>
          </a:xfrm>
          <a:prstGeom prst="bentConnector3">
            <a:avLst>
              <a:gd name="adj1" fmla="val 49815"/>
            </a:avLst>
          </a:prstGeom>
          <a:noFill/>
          <a:ln w="254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1059" name="AutoShape 35"/>
          <p:cNvCxnSpPr>
            <a:cxnSpLocks noChangeShapeType="1"/>
            <a:stCxn id="641029" idx="2"/>
            <a:endCxn id="641033" idx="0"/>
          </p:cNvCxnSpPr>
          <p:nvPr/>
        </p:nvCxnSpPr>
        <p:spPr bwMode="auto">
          <a:xfrm>
            <a:off x="4338638" y="2051050"/>
            <a:ext cx="0" cy="284163"/>
          </a:xfrm>
          <a:prstGeom prst="straightConnector1">
            <a:avLst/>
          </a:prstGeom>
          <a:noFill/>
          <a:ln w="254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1061" name="Rectangle 37"/>
          <p:cNvSpPr>
            <a:spLocks noChangeArrowheads="1"/>
          </p:cNvSpPr>
          <p:nvPr/>
        </p:nvSpPr>
        <p:spPr bwMode="auto">
          <a:xfrm>
            <a:off x="666750" y="1717675"/>
            <a:ext cx="1601788" cy="288925"/>
          </a:xfrm>
          <a:prstGeom prst="rect">
            <a:avLst/>
          </a:prstGeom>
          <a:solidFill>
            <a:schemeClr val="folHlink"/>
          </a:solidFill>
          <a:ln w="22225">
            <a:solidFill>
              <a:srgbClr val="000000"/>
            </a:solidFill>
            <a:miter lim="800000"/>
            <a:headEnd/>
            <a:tailEnd/>
          </a:ln>
          <a:effectLst>
            <a:prstShdw prst="shdw17" dist="17961" dir="2700000">
              <a:srgbClr val="000000"/>
            </a:prstShdw>
          </a:effectLst>
        </p:spPr>
        <p:txBody>
          <a:bodyPr wrap="none" lIns="0" tIns="0" rIns="0" bIns="0" anchor="ctr"/>
          <a:lstStyle/>
          <a:p>
            <a:pPr algn="ctr" eaLnBrk="1" hangingPunct="1"/>
            <a:r>
              <a:rPr lang="tr-TR" altLang="tr-TR" sz="1500" b="1">
                <a:solidFill>
                  <a:srgbClr val="FFFFFF"/>
                </a:solidFill>
              </a:rPr>
              <a:t>Başvuru</a:t>
            </a:r>
            <a:endParaRPr lang="en-US" altLang="tr-TR" sz="1500">
              <a:solidFill>
                <a:srgbClr val="FFFFFF"/>
              </a:solidFill>
              <a:latin typeface="Times New Roman" pitchFamily="18" charset="0"/>
            </a:endParaRPr>
          </a:p>
        </p:txBody>
      </p:sp>
      <p:sp>
        <p:nvSpPr>
          <p:cNvPr id="73749" name="Rectangle 42"/>
          <p:cNvSpPr>
            <a:spLocks noGrp="1" noChangeArrowheads="1"/>
          </p:cNvSpPr>
          <p:nvPr>
            <p:ph type="title"/>
          </p:nvPr>
        </p:nvSpPr>
        <p:spPr>
          <a:xfrm>
            <a:off x="468313" y="115888"/>
            <a:ext cx="8137525" cy="1258887"/>
          </a:xfrm>
          <a:solidFill>
            <a:srgbClr val="00CCFF">
              <a:alpha val="50195"/>
            </a:srgbClr>
          </a:solidFill>
          <a:ln w="76200" cmpd="tri">
            <a:solidFill>
              <a:srgbClr val="FFFFCC">
                <a:alpha val="70195"/>
              </a:srgbClr>
            </a:solidFill>
            <a:miter lim="800000"/>
            <a:headEnd/>
            <a:tailEnd/>
          </a:ln>
        </p:spPr>
        <p:txBody>
          <a:bodyPr anchorCtr="1"/>
          <a:lstStyle/>
          <a:p>
            <a:pPr eaLnBrk="1" hangingPunct="1"/>
            <a:r>
              <a:rPr lang="tr-TR" altLang="tr-TR" sz="3300" b="1" smtClean="0">
                <a:latin typeface="Tahoma" pitchFamily="34" charset="0"/>
              </a:rPr>
              <a:t>DİR Otomasyon Uygulaması İşleyişi (-II-)</a:t>
            </a:r>
          </a:p>
        </p:txBody>
      </p:sp>
      <p:sp>
        <p:nvSpPr>
          <p:cNvPr id="641067" name="Line 43"/>
          <p:cNvSpPr>
            <a:spLocks noChangeShapeType="1"/>
          </p:cNvSpPr>
          <p:nvPr/>
        </p:nvSpPr>
        <p:spPr bwMode="auto">
          <a:xfrm>
            <a:off x="2295525" y="1889125"/>
            <a:ext cx="863600"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
        <p:nvSpPr>
          <p:cNvPr id="641072" name="Line 48"/>
          <p:cNvSpPr>
            <a:spLocks noChangeShapeType="1"/>
          </p:cNvSpPr>
          <p:nvPr/>
        </p:nvSpPr>
        <p:spPr bwMode="auto">
          <a:xfrm>
            <a:off x="5508625" y="2520950"/>
            <a:ext cx="647700"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
        <p:nvSpPr>
          <p:cNvPr id="641073" name="Line 49"/>
          <p:cNvSpPr>
            <a:spLocks noChangeShapeType="1"/>
          </p:cNvSpPr>
          <p:nvPr/>
        </p:nvSpPr>
        <p:spPr bwMode="auto">
          <a:xfrm>
            <a:off x="5746750" y="4221163"/>
            <a:ext cx="431800"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41061"/>
                                        </p:tgtEl>
                                        <p:attrNameLst>
                                          <p:attrName>style.visibility</p:attrName>
                                        </p:attrNameLst>
                                      </p:cBhvr>
                                      <p:to>
                                        <p:strVal val="visible"/>
                                      </p:to>
                                    </p:set>
                                    <p:animEffect transition="in" filter="strips(downRight)">
                                      <p:cBhvr>
                                        <p:cTn id="7" dur="500"/>
                                        <p:tgtEl>
                                          <p:spTgt spid="641061"/>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41067"/>
                                        </p:tgtEl>
                                        <p:attrNameLst>
                                          <p:attrName>style.visibility</p:attrName>
                                        </p:attrNameLst>
                                      </p:cBhvr>
                                      <p:to>
                                        <p:strVal val="visible"/>
                                      </p:to>
                                    </p:set>
                                    <p:animEffect transition="in" filter="strips(downRight)">
                                      <p:cBhvr>
                                        <p:cTn id="11" dur="500"/>
                                        <p:tgtEl>
                                          <p:spTgt spid="641067"/>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41029"/>
                                        </p:tgtEl>
                                        <p:attrNameLst>
                                          <p:attrName>style.visibility</p:attrName>
                                        </p:attrNameLst>
                                      </p:cBhvr>
                                      <p:to>
                                        <p:strVal val="visible"/>
                                      </p:to>
                                    </p:set>
                                    <p:animEffect transition="in" filter="strips(downRight)">
                                      <p:cBhvr>
                                        <p:cTn id="15" dur="500"/>
                                        <p:tgtEl>
                                          <p:spTgt spid="641029"/>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641059"/>
                                        </p:tgtEl>
                                        <p:attrNameLst>
                                          <p:attrName>style.visibility</p:attrName>
                                        </p:attrNameLst>
                                      </p:cBhvr>
                                      <p:to>
                                        <p:strVal val="visible"/>
                                      </p:to>
                                    </p:set>
                                    <p:animEffect transition="in" filter="strips(downRight)">
                                      <p:cBhvr>
                                        <p:cTn id="19" dur="500"/>
                                        <p:tgtEl>
                                          <p:spTgt spid="641059"/>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41033"/>
                                        </p:tgtEl>
                                        <p:attrNameLst>
                                          <p:attrName>style.visibility</p:attrName>
                                        </p:attrNameLst>
                                      </p:cBhvr>
                                      <p:to>
                                        <p:strVal val="visible"/>
                                      </p:to>
                                    </p:set>
                                    <p:animEffect transition="in" filter="strips(downRight)">
                                      <p:cBhvr>
                                        <p:cTn id="23" dur="500"/>
                                        <p:tgtEl>
                                          <p:spTgt spid="641033"/>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41072"/>
                                        </p:tgtEl>
                                        <p:attrNameLst>
                                          <p:attrName>style.visibility</p:attrName>
                                        </p:attrNameLst>
                                      </p:cBhvr>
                                      <p:to>
                                        <p:strVal val="visible"/>
                                      </p:to>
                                    </p:set>
                                    <p:animEffect transition="in" filter="strips(downRight)">
                                      <p:cBhvr>
                                        <p:cTn id="27" dur="500"/>
                                        <p:tgtEl>
                                          <p:spTgt spid="641072"/>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41034"/>
                                        </p:tgtEl>
                                        <p:attrNameLst>
                                          <p:attrName>style.visibility</p:attrName>
                                        </p:attrNameLst>
                                      </p:cBhvr>
                                      <p:to>
                                        <p:strVal val="visible"/>
                                      </p:to>
                                    </p:set>
                                    <p:animEffect transition="in" filter="strips(downRight)">
                                      <p:cBhvr>
                                        <p:cTn id="31" dur="500"/>
                                        <p:tgtEl>
                                          <p:spTgt spid="641034"/>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41035"/>
                                        </p:tgtEl>
                                        <p:attrNameLst>
                                          <p:attrName>style.visibility</p:attrName>
                                        </p:attrNameLst>
                                      </p:cBhvr>
                                      <p:to>
                                        <p:strVal val="visible"/>
                                      </p:to>
                                    </p:set>
                                    <p:animEffect transition="in" filter="strips(downRight)">
                                      <p:cBhvr>
                                        <p:cTn id="35" dur="500"/>
                                        <p:tgtEl>
                                          <p:spTgt spid="641035"/>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41036"/>
                                        </p:tgtEl>
                                        <p:attrNameLst>
                                          <p:attrName>style.visibility</p:attrName>
                                        </p:attrNameLst>
                                      </p:cBhvr>
                                      <p:to>
                                        <p:strVal val="visible"/>
                                      </p:to>
                                    </p:set>
                                    <p:animEffect transition="in" filter="strips(downRight)">
                                      <p:cBhvr>
                                        <p:cTn id="39" dur="500"/>
                                        <p:tgtEl>
                                          <p:spTgt spid="641036"/>
                                        </p:tgtEl>
                                      </p:cBhvr>
                                    </p:animEffect>
                                  </p:childTnLst>
                                </p:cTn>
                              </p:par>
                            </p:childTnLst>
                          </p:cTn>
                        </p:par>
                        <p:par>
                          <p:cTn id="40" fill="hold" nodeType="afterGroup">
                            <p:stCondLst>
                              <p:cond delay="4500"/>
                            </p:stCondLst>
                            <p:childTnLst>
                              <p:par>
                                <p:cTn id="41" presetID="18" presetClass="entr" presetSubtype="6" fill="hold" nodeType="afterEffect">
                                  <p:stCondLst>
                                    <p:cond delay="0"/>
                                  </p:stCondLst>
                                  <p:childTnLst>
                                    <p:set>
                                      <p:cBhvr>
                                        <p:cTn id="42" dur="1" fill="hold">
                                          <p:stCondLst>
                                            <p:cond delay="0"/>
                                          </p:stCondLst>
                                        </p:cTn>
                                        <p:tgtEl>
                                          <p:spTgt spid="641038"/>
                                        </p:tgtEl>
                                        <p:attrNameLst>
                                          <p:attrName>style.visibility</p:attrName>
                                        </p:attrNameLst>
                                      </p:cBhvr>
                                      <p:to>
                                        <p:strVal val="visible"/>
                                      </p:to>
                                    </p:set>
                                    <p:animEffect transition="in" filter="strips(downRight)">
                                      <p:cBhvr>
                                        <p:cTn id="43" dur="500"/>
                                        <p:tgtEl>
                                          <p:spTgt spid="641038"/>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41030"/>
                                        </p:tgtEl>
                                        <p:attrNameLst>
                                          <p:attrName>style.visibility</p:attrName>
                                        </p:attrNameLst>
                                      </p:cBhvr>
                                      <p:to>
                                        <p:strVal val="visible"/>
                                      </p:to>
                                    </p:set>
                                    <p:animEffect transition="in" filter="strips(downRight)">
                                      <p:cBhvr>
                                        <p:cTn id="47" dur="500"/>
                                        <p:tgtEl>
                                          <p:spTgt spid="641030"/>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41043"/>
                                        </p:tgtEl>
                                        <p:attrNameLst>
                                          <p:attrName>style.visibility</p:attrName>
                                        </p:attrNameLst>
                                      </p:cBhvr>
                                      <p:to>
                                        <p:strVal val="visible"/>
                                      </p:to>
                                    </p:set>
                                    <p:animEffect transition="in" filter="strips(downRight)">
                                      <p:cBhvr>
                                        <p:cTn id="51" dur="500"/>
                                        <p:tgtEl>
                                          <p:spTgt spid="641043"/>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41039"/>
                                        </p:tgtEl>
                                        <p:attrNameLst>
                                          <p:attrName>style.visibility</p:attrName>
                                        </p:attrNameLst>
                                      </p:cBhvr>
                                      <p:to>
                                        <p:strVal val="visible"/>
                                      </p:to>
                                    </p:set>
                                    <p:animEffect transition="in" filter="strips(downRight)">
                                      <p:cBhvr>
                                        <p:cTn id="55" dur="500"/>
                                        <p:tgtEl>
                                          <p:spTgt spid="641039"/>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641040"/>
                                        </p:tgtEl>
                                        <p:attrNameLst>
                                          <p:attrName>style.visibility</p:attrName>
                                        </p:attrNameLst>
                                      </p:cBhvr>
                                      <p:to>
                                        <p:strVal val="visible"/>
                                      </p:to>
                                    </p:set>
                                    <p:animEffect transition="in" filter="strips(downRight)">
                                      <p:cBhvr>
                                        <p:cTn id="59" dur="500"/>
                                        <p:tgtEl>
                                          <p:spTgt spid="641040"/>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641041"/>
                                        </p:tgtEl>
                                        <p:attrNameLst>
                                          <p:attrName>style.visibility</p:attrName>
                                        </p:attrNameLst>
                                      </p:cBhvr>
                                      <p:to>
                                        <p:strVal val="visible"/>
                                      </p:to>
                                    </p:set>
                                    <p:animEffect transition="in" filter="strips(downRight)">
                                      <p:cBhvr>
                                        <p:cTn id="63" dur="500"/>
                                        <p:tgtEl>
                                          <p:spTgt spid="641041"/>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641042"/>
                                        </p:tgtEl>
                                        <p:attrNameLst>
                                          <p:attrName>style.visibility</p:attrName>
                                        </p:attrNameLst>
                                      </p:cBhvr>
                                      <p:to>
                                        <p:strVal val="visible"/>
                                      </p:to>
                                    </p:set>
                                    <p:animEffect transition="in" filter="strips(downRight)">
                                      <p:cBhvr>
                                        <p:cTn id="67" dur="500"/>
                                        <p:tgtEl>
                                          <p:spTgt spid="641042"/>
                                        </p:tgtEl>
                                      </p:cBhvr>
                                    </p:animEffect>
                                  </p:childTnLst>
                                </p:cTn>
                              </p:par>
                            </p:childTnLst>
                          </p:cTn>
                        </p:par>
                        <p:par>
                          <p:cTn id="68" fill="hold" nodeType="afterGroup">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641031"/>
                                        </p:tgtEl>
                                        <p:attrNameLst>
                                          <p:attrName>style.visibility</p:attrName>
                                        </p:attrNameLst>
                                      </p:cBhvr>
                                      <p:to>
                                        <p:strVal val="visible"/>
                                      </p:to>
                                    </p:set>
                                    <p:animEffect transition="in" filter="strips(downRight)">
                                      <p:cBhvr>
                                        <p:cTn id="71" dur="500"/>
                                        <p:tgtEl>
                                          <p:spTgt spid="641031"/>
                                        </p:tgtEl>
                                      </p:cBhvr>
                                    </p:animEffect>
                                  </p:childTnLst>
                                </p:cTn>
                              </p:par>
                            </p:childTnLst>
                          </p:cTn>
                        </p:par>
                        <p:par>
                          <p:cTn id="72" fill="hold" nodeType="afterGroup">
                            <p:stCondLst>
                              <p:cond delay="8500"/>
                            </p:stCondLst>
                            <p:childTnLst>
                              <p:par>
                                <p:cTn id="73" presetID="18" presetClass="entr" presetSubtype="6" fill="hold" grpId="0" nodeType="afterEffect">
                                  <p:stCondLst>
                                    <p:cond delay="0"/>
                                  </p:stCondLst>
                                  <p:childTnLst>
                                    <p:set>
                                      <p:cBhvr>
                                        <p:cTn id="74" dur="1" fill="hold">
                                          <p:stCondLst>
                                            <p:cond delay="0"/>
                                          </p:stCondLst>
                                        </p:cTn>
                                        <p:tgtEl>
                                          <p:spTgt spid="641073"/>
                                        </p:tgtEl>
                                        <p:attrNameLst>
                                          <p:attrName>style.visibility</p:attrName>
                                        </p:attrNameLst>
                                      </p:cBhvr>
                                      <p:to>
                                        <p:strVal val="visible"/>
                                      </p:to>
                                    </p:set>
                                    <p:animEffect transition="in" filter="strips(downRight)">
                                      <p:cBhvr>
                                        <p:cTn id="75" dur="500"/>
                                        <p:tgtEl>
                                          <p:spTgt spid="641073"/>
                                        </p:tgtEl>
                                      </p:cBhvr>
                                    </p:animEffect>
                                  </p:childTnLst>
                                </p:cTn>
                              </p:par>
                            </p:childTnLst>
                          </p:cTn>
                        </p:par>
                        <p:par>
                          <p:cTn id="76" fill="hold" nodeType="afterGroup">
                            <p:stCondLst>
                              <p:cond delay="9000"/>
                            </p:stCondLst>
                            <p:childTnLst>
                              <p:par>
                                <p:cTn id="77" presetID="18" presetClass="entr" presetSubtype="6" fill="hold" grpId="0" nodeType="afterEffect">
                                  <p:stCondLst>
                                    <p:cond delay="0"/>
                                  </p:stCondLst>
                                  <p:childTnLst>
                                    <p:set>
                                      <p:cBhvr>
                                        <p:cTn id="78" dur="1" fill="hold">
                                          <p:stCondLst>
                                            <p:cond delay="0"/>
                                          </p:stCondLst>
                                        </p:cTn>
                                        <p:tgtEl>
                                          <p:spTgt spid="641044"/>
                                        </p:tgtEl>
                                        <p:attrNameLst>
                                          <p:attrName>style.visibility</p:attrName>
                                        </p:attrNameLst>
                                      </p:cBhvr>
                                      <p:to>
                                        <p:strVal val="visible"/>
                                      </p:to>
                                    </p:set>
                                    <p:animEffect transition="in" filter="strips(downRight)">
                                      <p:cBhvr>
                                        <p:cTn id="79" dur="500"/>
                                        <p:tgtEl>
                                          <p:spTgt spid="641044"/>
                                        </p:tgtEl>
                                      </p:cBhvr>
                                    </p:animEffect>
                                  </p:childTnLst>
                                </p:cTn>
                              </p:par>
                            </p:childTnLst>
                          </p:cTn>
                        </p:par>
                        <p:par>
                          <p:cTn id="80" fill="hold" nodeType="afterGroup">
                            <p:stCondLst>
                              <p:cond delay="9500"/>
                            </p:stCondLst>
                            <p:childTnLst>
                              <p:par>
                                <p:cTn id="81" presetID="18" presetClass="entr" presetSubtype="6" fill="hold" grpId="0" nodeType="afterEffect">
                                  <p:stCondLst>
                                    <p:cond delay="0"/>
                                  </p:stCondLst>
                                  <p:childTnLst>
                                    <p:set>
                                      <p:cBhvr>
                                        <p:cTn id="82" dur="1" fill="hold">
                                          <p:stCondLst>
                                            <p:cond delay="0"/>
                                          </p:stCondLst>
                                        </p:cTn>
                                        <p:tgtEl>
                                          <p:spTgt spid="641032"/>
                                        </p:tgtEl>
                                        <p:attrNameLst>
                                          <p:attrName>style.visibility</p:attrName>
                                        </p:attrNameLst>
                                      </p:cBhvr>
                                      <p:to>
                                        <p:strVal val="visible"/>
                                      </p:to>
                                    </p:set>
                                    <p:animEffect transition="in" filter="strips(downRight)">
                                      <p:cBhvr>
                                        <p:cTn id="83" dur="500"/>
                                        <p:tgtEl>
                                          <p:spTgt spid="641032"/>
                                        </p:tgtEl>
                                      </p:cBhvr>
                                    </p:animEffect>
                                  </p:childTnLst>
                                </p:cTn>
                              </p:par>
                            </p:childTnLst>
                          </p:cTn>
                        </p:par>
                        <p:par>
                          <p:cTn id="84" fill="hold" nodeType="afterGroup">
                            <p:stCondLst>
                              <p:cond delay="10000"/>
                            </p:stCondLst>
                            <p:childTnLst>
                              <p:par>
                                <p:cTn id="85" presetID="18" presetClass="entr" presetSubtype="6" fill="hold" nodeType="afterEffect">
                                  <p:stCondLst>
                                    <p:cond delay="0"/>
                                  </p:stCondLst>
                                  <p:childTnLst>
                                    <p:set>
                                      <p:cBhvr>
                                        <p:cTn id="86" dur="1" fill="hold">
                                          <p:stCondLst>
                                            <p:cond delay="0"/>
                                          </p:stCondLst>
                                        </p:cTn>
                                        <p:tgtEl>
                                          <p:spTgt spid="641058"/>
                                        </p:tgtEl>
                                        <p:attrNameLst>
                                          <p:attrName>style.visibility</p:attrName>
                                        </p:attrNameLst>
                                      </p:cBhvr>
                                      <p:to>
                                        <p:strVal val="visible"/>
                                      </p:to>
                                    </p:set>
                                    <p:animEffect transition="in" filter="strips(downRight)">
                                      <p:cBhvr>
                                        <p:cTn id="87" dur="500"/>
                                        <p:tgtEl>
                                          <p:spTgt spid="641058"/>
                                        </p:tgtEl>
                                      </p:cBhvr>
                                    </p:animEffect>
                                  </p:childTnLst>
                                </p:cTn>
                              </p:par>
                            </p:childTnLst>
                          </p:cTn>
                        </p:par>
                        <p:par>
                          <p:cTn id="88" fill="hold" nodeType="afterGroup">
                            <p:stCondLst>
                              <p:cond delay="10500"/>
                            </p:stCondLst>
                            <p:childTnLst>
                              <p:par>
                                <p:cTn id="89" presetID="18" presetClass="entr" presetSubtype="6" fill="hold" nodeType="afterEffect">
                                  <p:stCondLst>
                                    <p:cond delay="0"/>
                                  </p:stCondLst>
                                  <p:childTnLst>
                                    <p:set>
                                      <p:cBhvr>
                                        <p:cTn id="90" dur="1" fill="hold">
                                          <p:stCondLst>
                                            <p:cond delay="0"/>
                                          </p:stCondLst>
                                        </p:cTn>
                                        <p:tgtEl>
                                          <p:spTgt spid="641070"/>
                                        </p:tgtEl>
                                        <p:attrNameLst>
                                          <p:attrName>style.visibility</p:attrName>
                                        </p:attrNameLst>
                                      </p:cBhvr>
                                      <p:to>
                                        <p:strVal val="visible"/>
                                      </p:to>
                                    </p:set>
                                    <p:animEffect transition="in" filter="strips(downRight)">
                                      <p:cBhvr>
                                        <p:cTn id="91" dur="500"/>
                                        <p:tgtEl>
                                          <p:spTgt spid="641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9" grpId="0" animBg="1" autoUpdateAnimBg="0"/>
      <p:bldP spid="641030" grpId="0" animBg="1" autoUpdateAnimBg="0"/>
      <p:bldP spid="641031" grpId="0" animBg="1" autoUpdateAnimBg="0"/>
      <p:bldP spid="641032" grpId="0" animBg="1" autoUpdateAnimBg="0"/>
      <p:bldP spid="641033" grpId="0" animBg="1" autoUpdateAnimBg="0"/>
      <p:bldP spid="641034" grpId="0" animBg="1" autoUpdateAnimBg="0"/>
      <p:bldP spid="641035" grpId="0" animBg="1" autoUpdateAnimBg="0"/>
      <p:bldP spid="641036" grpId="0" animBg="1" autoUpdateAnimBg="0"/>
      <p:bldP spid="641039" grpId="0" animBg="1" autoUpdateAnimBg="0"/>
      <p:bldP spid="641040" grpId="0" animBg="1" autoUpdateAnimBg="0"/>
      <p:bldP spid="641041" grpId="0" animBg="1" autoUpdateAnimBg="0"/>
      <p:bldP spid="641042" grpId="0" animBg="1" autoUpdateAnimBg="0"/>
      <p:bldP spid="641043" grpId="0" animBg="1" autoUpdateAnimBg="0"/>
      <p:bldP spid="641044" grpId="0" animBg="1" autoUpdateAnimBg="0"/>
      <p:bldP spid="641061" grpId="0" animBg="1" autoUpdateAnimBg="0"/>
      <p:bldP spid="641067" grpId="0" animBg="1"/>
      <p:bldP spid="641072" grpId="0" animBg="1"/>
      <p:bldP spid="6410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260350"/>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 İle Gelenler</a:t>
            </a:r>
          </a:p>
        </p:txBody>
      </p:sp>
      <p:sp>
        <p:nvSpPr>
          <p:cNvPr id="7577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Tek GTİP Uygulamasına Geçilmiştir.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Daha Önce İthal veya İhraç Edilecek Bir Ürüne Çok Sayıda GTİP Yazılabiliyorken DİR Otomasyon Uygulaması İle Birlikte Tek Ürüne Tek GTİP Yazılmaya Başlanmıştır.</a:t>
            </a:r>
          </a:p>
          <a:p>
            <a:pPr marL="630238" lvl="1" indent="-17780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“Satır Kodu” İle Ürün Takibi.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Satır Kodu, DİİB Üzerinde Yer Alan Her Bir Ürün (İhraç veya İthal Kalemi) İçin Belirlenen 11 Karakterli Bir Numaradır. DİR Otomasyon Uygulamasında Gümrük İşlemleri Bu Kod Üzerinden Yürütülmektedir.</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327025" y="3117850"/>
            <a:ext cx="8359775" cy="335915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Satır Kodu ;</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Gümrük ve Ticaret Bakanlığı ile İletişimi Sağlayarak, Kontrollerin Sistem Tarafından Yapılmasını Sağlamaktadır.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İthalat/İhracatın Madde Bazında Miktar ve Değer Olarak Takibini Sağlayarak, İthalat İşlemlerinde Öngörülen Miktarın Aşılmasını Engellemektedir.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Kapatma Esnasında Gerçekleşen Değerler Üzerinden Otomatik Olarak Hammadde Sarfiyat Tablosu Hazırlanmasını Sağlamaktadır.</a:t>
            </a:r>
          </a:p>
          <a:p>
            <a:pPr marL="273050" indent="-273050" algn="just" eaLnBrk="1" hangingPunct="1">
              <a:lnSpc>
                <a:spcPct val="110000"/>
              </a:lnSpc>
              <a:buClr>
                <a:schemeClr val="tx1"/>
              </a:buClr>
              <a:buFont typeface="Wingdings" pitchFamily="2" charset="2"/>
              <a:buChar char="v"/>
            </a:pPr>
            <a:r>
              <a:rPr lang="tr-TR" altLang="tr-TR" sz="1800" b="1" smtClean="0">
                <a:latin typeface="Times New Roman" pitchFamily="18" charset="0"/>
              </a:rPr>
              <a:t>Belgelerin Daha Hızlı Kapatılmasına Olanak Sağlamaktadır.</a:t>
            </a:r>
          </a:p>
        </p:txBody>
      </p:sp>
      <p:graphicFrame>
        <p:nvGraphicFramePr>
          <p:cNvPr id="636932" name="Object 4"/>
          <p:cNvGraphicFramePr>
            <a:graphicFrameLocks noChangeAspect="1"/>
          </p:cNvGraphicFramePr>
          <p:nvPr/>
        </p:nvGraphicFramePr>
        <p:xfrm>
          <a:off x="3132138" y="1341438"/>
          <a:ext cx="4562475" cy="1647825"/>
        </p:xfrm>
        <a:graphic>
          <a:graphicData uri="http://schemas.openxmlformats.org/presentationml/2006/ole">
            <mc:AlternateContent xmlns:mc="http://schemas.openxmlformats.org/markup-compatibility/2006">
              <mc:Choice xmlns:v="urn:schemas-microsoft-com:vml" Requires="v">
                <p:oleObj spid="_x0000_s76807" name="Çalışma Sayfası" r:id="rId4" imgW="4724326" imgH="1705124" progId="Excel.Sheet.8">
                  <p:embed/>
                </p:oleObj>
              </mc:Choice>
              <mc:Fallback>
                <p:oleObj name="Çalışma Sayfası" r:id="rId4" imgW="4724326" imgH="1705124"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341438"/>
                        <a:ext cx="4562475" cy="1647825"/>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3" name="Object 5"/>
          <p:cNvGraphicFramePr>
            <a:graphicFrameLocks noChangeAspect="1"/>
          </p:cNvGraphicFramePr>
          <p:nvPr/>
        </p:nvGraphicFramePr>
        <p:xfrm>
          <a:off x="1954213" y="1341438"/>
          <a:ext cx="1130300" cy="1655762"/>
        </p:xfrm>
        <a:graphic>
          <a:graphicData uri="http://schemas.openxmlformats.org/presentationml/2006/ole">
            <mc:AlternateContent xmlns:mc="http://schemas.openxmlformats.org/markup-compatibility/2006">
              <mc:Choice xmlns:v="urn:schemas-microsoft-com:vml" Requires="v">
                <p:oleObj spid="_x0000_s76808" name="Çalışma Sayfası" r:id="rId6" imgW="1162180" imgH="1705124" progId="Excel.Sheet.8">
                  <p:embed/>
                </p:oleObj>
              </mc:Choice>
              <mc:Fallback>
                <p:oleObj name="Çalışma Sayfası" r:id="rId6" imgW="1162180" imgH="1705124"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213" y="1341438"/>
                        <a:ext cx="1130300" cy="165576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6934" name="Rectangle 6"/>
          <p:cNvSpPr>
            <a:spLocks noChangeArrowheads="1"/>
          </p:cNvSpPr>
          <p:nvPr/>
        </p:nvSpPr>
        <p:spPr bwMode="auto">
          <a:xfrm>
            <a:off x="1966913" y="2216150"/>
            <a:ext cx="1127125" cy="265113"/>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tr-TR" altLang="tr-TR"/>
          </a:p>
        </p:txBody>
      </p:sp>
      <p:sp>
        <p:nvSpPr>
          <p:cNvPr id="76806" name="Rectangle 8"/>
          <p:cNvSpPr>
            <a:spLocks noGrp="1" noChangeArrowheads="1"/>
          </p:cNvSpPr>
          <p:nvPr>
            <p:ph type="title"/>
          </p:nvPr>
        </p:nvSpPr>
        <p:spPr>
          <a:xfrm>
            <a:off x="469900" y="4730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DİR Otomasyon Uygulaması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636932"/>
                                        </p:tgtEl>
                                        <p:attrNameLst>
                                          <p:attrName>style.visibility</p:attrName>
                                        </p:attrNameLst>
                                      </p:cBhvr>
                                      <p:to>
                                        <p:strVal val="visible"/>
                                      </p:to>
                                    </p:set>
                                    <p:animEffect transition="in" filter="strips(downLeft)">
                                      <p:cBhvr>
                                        <p:cTn id="7" dur="500"/>
                                        <p:tgtEl>
                                          <p:spTgt spid="636932"/>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36933"/>
                                        </p:tgtEl>
                                        <p:attrNameLst>
                                          <p:attrName>style.visibility</p:attrName>
                                        </p:attrNameLst>
                                      </p:cBhvr>
                                      <p:to>
                                        <p:strVal val="visible"/>
                                      </p:to>
                                    </p:set>
                                    <p:animEffect transition="in" filter="strips(downRight)">
                                      <p:cBhvr>
                                        <p:cTn id="11" dur="500"/>
                                        <p:tgtEl>
                                          <p:spTgt spid="636933"/>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36934"/>
                                        </p:tgtEl>
                                        <p:attrNameLst>
                                          <p:attrName>style.visibility</p:attrName>
                                        </p:attrNameLst>
                                      </p:cBhvr>
                                      <p:to>
                                        <p:strVal val="visible"/>
                                      </p:to>
                                    </p:set>
                                    <p:anim calcmode="lin" valueType="num">
                                      <p:cBhvr>
                                        <p:cTn id="15" dur="500" fill="hold"/>
                                        <p:tgtEl>
                                          <p:spTgt spid="636934"/>
                                        </p:tgtEl>
                                        <p:attrNameLst>
                                          <p:attrName>ppt_w</p:attrName>
                                        </p:attrNameLst>
                                      </p:cBhvr>
                                      <p:tavLst>
                                        <p:tav tm="0">
                                          <p:val>
                                            <p:fltVal val="0"/>
                                          </p:val>
                                        </p:tav>
                                        <p:tav tm="100000">
                                          <p:val>
                                            <p:strVal val="#ppt_w"/>
                                          </p:val>
                                        </p:tav>
                                      </p:tavLst>
                                    </p:anim>
                                    <p:anim calcmode="lin" valueType="num">
                                      <p:cBhvr>
                                        <p:cTn id="16" dur="500" fill="hold"/>
                                        <p:tgtEl>
                                          <p:spTgt spid="6369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ctrTitle" idx="4294967295"/>
          </p:nvPr>
        </p:nvSpPr>
        <p:spPr>
          <a:xfrm>
            <a:off x="395288" y="260350"/>
            <a:ext cx="8339137" cy="800100"/>
          </a:xfrm>
        </p:spPr>
        <p:txBody>
          <a:bodyPr/>
          <a:lstStyle/>
          <a:p>
            <a:pPr eaLnBrk="1" hangingPunct="1"/>
            <a:r>
              <a:rPr lang="tr-TR" altLang="tr-TR" sz="2400" b="1" smtClean="0"/>
              <a:t>2013 Yılında DİİB Kapsamında Yapılan</a:t>
            </a:r>
            <a:br>
              <a:rPr lang="tr-TR" altLang="tr-TR" sz="2400" b="1" smtClean="0"/>
            </a:br>
            <a:r>
              <a:rPr lang="tr-TR" altLang="tr-TR" sz="2400" b="1" smtClean="0"/>
              <a:t>İhracatımızdaki İlk 10 Madde</a:t>
            </a:r>
            <a:r>
              <a:rPr lang="en-US" altLang="tr-TR" sz="2400" b="1" smtClean="0"/>
              <a:t> </a:t>
            </a:r>
            <a:endParaRPr lang="tr-TR" altLang="tr-TR" sz="2400" b="1" smtClean="0"/>
          </a:p>
        </p:txBody>
      </p:sp>
      <p:sp>
        <p:nvSpPr>
          <p:cNvPr id="12291" name="Metin kutusu 7"/>
          <p:cNvSpPr txBox="1">
            <a:spLocks noChangeArrowheads="1"/>
          </p:cNvSpPr>
          <p:nvPr/>
        </p:nvSpPr>
        <p:spPr bwMode="auto">
          <a:xfrm>
            <a:off x="684213" y="6289675"/>
            <a:ext cx="2387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p>
          <a:p>
            <a:pPr eaLnBrk="1" hangingPunct="1"/>
            <a:endParaRPr lang="tr-TR" altLang="tr-TR" sz="1200">
              <a:latin typeface="Times New Roman" pitchFamily="18" charset="0"/>
            </a:endParaRPr>
          </a:p>
        </p:txBody>
      </p:sp>
      <p:graphicFrame>
        <p:nvGraphicFramePr>
          <p:cNvPr id="3" name="Tablo 2"/>
          <p:cNvGraphicFramePr>
            <a:graphicFrameLocks noGrp="1"/>
          </p:cNvGraphicFramePr>
          <p:nvPr/>
        </p:nvGraphicFramePr>
        <p:xfrm>
          <a:off x="792163" y="1260475"/>
          <a:ext cx="7559675" cy="4808542"/>
        </p:xfrm>
        <a:graphic>
          <a:graphicData uri="http://schemas.openxmlformats.org/drawingml/2006/table">
            <a:tbl>
              <a:tblPr firstRow="1" bandRow="1">
                <a:tableStyleId>{5C22544A-7EE6-4342-B048-85BDC9FD1C3A}</a:tableStyleId>
              </a:tblPr>
              <a:tblGrid>
                <a:gridCol w="5291723"/>
                <a:gridCol w="719945"/>
                <a:gridCol w="791940"/>
                <a:gridCol w="756067"/>
              </a:tblGrid>
              <a:tr h="434770">
                <a:tc>
                  <a:txBody>
                    <a:bodyPr/>
                    <a:lstStyle/>
                    <a:p>
                      <a:pPr>
                        <a:lnSpc>
                          <a:spcPct val="107000"/>
                        </a:lnSpc>
                        <a:spcAft>
                          <a:spcPts val="0"/>
                        </a:spcAft>
                      </a:pPr>
                      <a:r>
                        <a:rPr lang="tr-TR" sz="1200" dirty="0">
                          <a:solidFill>
                            <a:srgbClr val="FF0000"/>
                          </a:solidFill>
                          <a:effectLst/>
                        </a:rPr>
                        <a:t>GTİP-4 ve Adı</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Dolar Değeri</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DİR Dolar Değeri</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ctr">
                        <a:lnSpc>
                          <a:spcPct val="107000"/>
                        </a:lnSpc>
                        <a:spcAft>
                          <a:spcPts val="0"/>
                        </a:spcAft>
                      </a:pPr>
                      <a:r>
                        <a:rPr lang="tr-TR" sz="1200" dirty="0">
                          <a:solidFill>
                            <a:srgbClr val="FF0000"/>
                          </a:solidFill>
                          <a:effectLst/>
                        </a:rPr>
                        <a:t>Pay</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r h="434770">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8703	Binek </a:t>
                      </a:r>
                      <a:r>
                        <a:rPr lang="tr-TR" sz="1200" dirty="0">
                          <a:effectLst/>
                          <a:latin typeface="Arial" panose="020B0604020202020204" pitchFamily="34" charset="0"/>
                          <a:ea typeface="Calibri" panose="020F0502020204030204" pitchFamily="34" charset="0"/>
                          <a:cs typeface="Times New Roman" panose="02020603050405020304" pitchFamily="18" charset="0"/>
                        </a:rPr>
                        <a:t>Otomobilleri ve Esas İtibariyle İnsan Taşımak Üzere İmal Edilmiş Diğer Motorlu Taşıtlar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6.856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6.687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%97,52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391465">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7214	Demir </a:t>
                      </a:r>
                      <a:r>
                        <a:rPr lang="tr-TR" sz="1200" dirty="0">
                          <a:effectLst/>
                          <a:latin typeface="Arial" panose="020B0604020202020204" pitchFamily="34" charset="0"/>
                          <a:ea typeface="Calibri" panose="020F0502020204030204" pitchFamily="34" charset="0"/>
                          <a:cs typeface="Times New Roman" panose="02020603050405020304" pitchFamily="18" charset="0"/>
                        </a:rPr>
                        <a:t>veya </a:t>
                      </a:r>
                      <a:r>
                        <a:rPr lang="tr-TR" sz="1200" dirty="0" err="1">
                          <a:effectLst/>
                          <a:latin typeface="Arial" panose="020B0604020202020204" pitchFamily="34" charset="0"/>
                          <a:ea typeface="Calibri" panose="020F0502020204030204" pitchFamily="34" charset="0"/>
                          <a:cs typeface="Times New Roman" panose="02020603050405020304" pitchFamily="18" charset="0"/>
                        </a:rPr>
                        <a:t>Alaşımsız</a:t>
                      </a:r>
                      <a:r>
                        <a:rPr lang="tr-TR" sz="1200" dirty="0">
                          <a:effectLst/>
                          <a:latin typeface="Arial" panose="020B0604020202020204" pitchFamily="34" charset="0"/>
                          <a:ea typeface="Calibri" panose="020F0502020204030204" pitchFamily="34" charset="0"/>
                          <a:cs typeface="Times New Roman" panose="02020603050405020304" pitchFamily="18" charset="0"/>
                        </a:rPr>
                        <a:t> Çelikten Çubuklar (Dövülmüş, Sıcak Haddelenmiş, Haddeleme İşleminden Sonra Buru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4.849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4.208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%86,78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252">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8704	Eşya </a:t>
                      </a:r>
                      <a:r>
                        <a:rPr lang="tr-TR" sz="1200" dirty="0">
                          <a:effectLst/>
                          <a:latin typeface="Arial" panose="020B0604020202020204" pitchFamily="34" charset="0"/>
                          <a:ea typeface="Calibri" panose="020F0502020204030204" pitchFamily="34" charset="0"/>
                          <a:cs typeface="Times New Roman" panose="02020603050405020304" pitchFamily="18" charset="0"/>
                        </a:rPr>
                        <a:t>Taşımaya Mahsus Motorlu Taşıtlar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3.851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3.755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%97,50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391465">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8544	İzole </a:t>
                      </a:r>
                      <a:r>
                        <a:rPr lang="tr-TR" sz="1200" dirty="0">
                          <a:effectLst/>
                          <a:latin typeface="Arial" panose="020B0604020202020204" pitchFamily="34" charset="0"/>
                          <a:ea typeface="Calibri" panose="020F0502020204030204" pitchFamily="34" charset="0"/>
                          <a:cs typeface="Times New Roman" panose="02020603050405020304" pitchFamily="18" charset="0"/>
                        </a:rPr>
                        <a:t>Edilmiş Teller, Kablolar ve Diğer Elektrik İletkenler; Tek Tek Kaplanmış Liflerden Oluşan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2.500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1.686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%67,45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770">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8418	Buzdolapları</a:t>
                      </a:r>
                      <a:r>
                        <a:rPr lang="tr-TR" sz="1200" dirty="0">
                          <a:effectLst/>
                          <a:latin typeface="Arial" panose="020B0604020202020204" pitchFamily="34" charset="0"/>
                          <a:ea typeface="Calibri" panose="020F0502020204030204" pitchFamily="34" charset="0"/>
                          <a:cs typeface="Times New Roman" panose="02020603050405020304" pitchFamily="18" charset="0"/>
                        </a:rPr>
                        <a:t>, Dondurucular ve Diğer Soğutucu </a:t>
                      </a: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ve </a:t>
                      </a:r>
                      <a:r>
                        <a:rPr lang="tr-TR" sz="1200" dirty="0">
                          <a:effectLst/>
                          <a:latin typeface="Arial" panose="020B0604020202020204" pitchFamily="34" charset="0"/>
                          <a:ea typeface="Calibri" panose="020F0502020204030204" pitchFamily="34" charset="0"/>
                          <a:cs typeface="Times New Roman" panose="02020603050405020304" pitchFamily="18" charset="0"/>
                        </a:rPr>
                        <a:t>Dondurucu Cihazlar ve Isı Pompaları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1.952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1.517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%77,74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770">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7113	Mücevherci </a:t>
                      </a:r>
                      <a:r>
                        <a:rPr lang="tr-TR" sz="1200" dirty="0">
                          <a:effectLst/>
                          <a:latin typeface="Arial" panose="020B0604020202020204" pitchFamily="34" charset="0"/>
                          <a:ea typeface="Calibri" panose="020F0502020204030204" pitchFamily="34" charset="0"/>
                          <a:cs typeface="Times New Roman" panose="02020603050405020304" pitchFamily="18" charset="0"/>
                        </a:rPr>
                        <a:t>Eşyası ve Aksamı (Kıymetli Metallerden veya Kıymetli Metallerle Kaplama Metallerden)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3.411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1.401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%41,06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770">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5702	Dokunmuş </a:t>
                      </a:r>
                      <a:r>
                        <a:rPr lang="tr-TR" sz="1200" dirty="0">
                          <a:effectLst/>
                          <a:latin typeface="Arial" panose="020B0604020202020204" pitchFamily="34" charset="0"/>
                          <a:ea typeface="Calibri" panose="020F0502020204030204" pitchFamily="34" charset="0"/>
                          <a:cs typeface="Times New Roman" panose="02020603050405020304" pitchFamily="18" charset="0"/>
                        </a:rPr>
                        <a:t>Halılar ve Dokumaya Elverişli Maddelerden Diğer Yer Kaplamaları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1.877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1.375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%73,29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252">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7306	Demir </a:t>
                      </a:r>
                      <a:r>
                        <a:rPr lang="tr-TR" sz="1200" dirty="0">
                          <a:effectLst/>
                          <a:latin typeface="Arial" panose="020B0604020202020204" pitchFamily="34" charset="0"/>
                          <a:ea typeface="Calibri" panose="020F0502020204030204" pitchFamily="34" charset="0"/>
                          <a:cs typeface="Times New Roman" panose="02020603050405020304" pitchFamily="18" charset="0"/>
                        </a:rPr>
                        <a:t>Veya Çelikten Diğer İnce ve Kalın Borular ve İçi Boş Profiller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1.345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1.156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%85,94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195732">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8708	Karayolu </a:t>
                      </a:r>
                      <a:r>
                        <a:rPr lang="tr-TR" sz="1200" dirty="0">
                          <a:effectLst/>
                          <a:latin typeface="Arial" panose="020B0604020202020204" pitchFamily="34" charset="0"/>
                          <a:ea typeface="Calibri" panose="020F0502020204030204" pitchFamily="34" charset="0"/>
                          <a:cs typeface="Times New Roman" panose="02020603050405020304" pitchFamily="18" charset="0"/>
                        </a:rPr>
                        <a:t>Taşıtları İçin Aksam, Parça ve Aksesuarlar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3.905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1.114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%28,52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434770">
                <a:tc>
                  <a:txBody>
                    <a:bodyPr/>
                    <a:lstStyle/>
                    <a:p>
                      <a:pPr marL="446088" indent="-446088">
                        <a:lnSpc>
                          <a:spcPct val="107000"/>
                        </a:lnSpc>
                        <a:spcAft>
                          <a:spcPts val="800"/>
                        </a:spcAft>
                      </a:pPr>
                      <a:r>
                        <a:rPr lang="tr-TR" sz="1200" dirty="0" smtClean="0">
                          <a:effectLst/>
                          <a:latin typeface="Arial" panose="020B0604020202020204" pitchFamily="34" charset="0"/>
                          <a:ea typeface="Calibri" panose="020F0502020204030204" pitchFamily="34" charset="0"/>
                          <a:cs typeface="Times New Roman" panose="02020603050405020304" pitchFamily="18" charset="0"/>
                        </a:rPr>
                        <a:t>8409	Sadece </a:t>
                      </a:r>
                      <a:r>
                        <a:rPr lang="tr-TR" sz="1200" dirty="0">
                          <a:effectLst/>
                          <a:latin typeface="Arial" panose="020B0604020202020204" pitchFamily="34" charset="0"/>
                          <a:ea typeface="Calibri" panose="020F0502020204030204" pitchFamily="34" charset="0"/>
                          <a:cs typeface="Times New Roman" panose="02020603050405020304" pitchFamily="18" charset="0"/>
                        </a:rPr>
                        <a:t>veya Esas İtibariyle 84.07 veya 84.08 Pozisyonlarındaki Motorların Aksam ve Parçaları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1.514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1.084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%71,62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252">
                <a:tc>
                  <a:txBody>
                    <a:bodyPr/>
                    <a:lstStyle/>
                    <a:p>
                      <a:pPr marL="446088" indent="0">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Liste Toplamı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solidFill>
                      <a:schemeClr val="accent5">
                        <a:lumMod val="75000"/>
                      </a:schemeClr>
                    </a:solidFill>
                  </a:tcP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32.060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800"/>
                        </a:spcAft>
                      </a:pPr>
                      <a:r>
                        <a:rPr lang="tr-TR" sz="1200">
                          <a:effectLst/>
                          <a:latin typeface="Arial" panose="020B0604020202020204" pitchFamily="34" charset="0"/>
                          <a:ea typeface="Calibri" panose="020F0502020204030204" pitchFamily="34" charset="0"/>
                          <a:cs typeface="Times New Roman" panose="02020603050405020304" pitchFamily="18" charset="0"/>
                        </a:rPr>
                        <a:t>23.983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%74,81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r h="244252">
                <a:tc>
                  <a:txBody>
                    <a:bodyPr/>
                    <a:lstStyle/>
                    <a:p>
                      <a:pPr marL="446088" indent="0">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Diğer İthalatlar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119.743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42.754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%35,71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tc>
              </a:tr>
              <a:tr h="244252">
                <a:tc>
                  <a:txBody>
                    <a:bodyPr/>
                    <a:lstStyle/>
                    <a:p>
                      <a:pPr marL="446088" indent="0">
                        <a:lnSpc>
                          <a:spcPct val="107000"/>
                        </a:lnSpc>
                        <a:spcAft>
                          <a:spcPts val="800"/>
                        </a:spcAft>
                      </a:pPr>
                      <a:r>
                        <a:rPr lang="tr-T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Genel Toplam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b">
                    <a:solidFill>
                      <a:schemeClr val="accent5">
                        <a:lumMod val="75000"/>
                      </a:schemeClr>
                    </a:solidFill>
                  </a:tcPr>
                </a:tc>
                <a:tc>
                  <a:txBody>
                    <a:bodyPr/>
                    <a:lstStyle/>
                    <a:p>
                      <a:pPr algn="r">
                        <a:lnSpc>
                          <a:spcPct val="107000"/>
                        </a:lnSpc>
                        <a:spcAft>
                          <a:spcPts val="800"/>
                        </a:spcAft>
                      </a:pPr>
                      <a:r>
                        <a:rPr lang="tr-TR"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151.803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800"/>
                        </a:spcAft>
                      </a:pPr>
                      <a:r>
                        <a:rPr lang="tr-TR"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66.737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c>
                  <a:txBody>
                    <a:bodyPr/>
                    <a:lstStyle/>
                    <a:p>
                      <a:pPr algn="r">
                        <a:lnSpc>
                          <a:spcPct val="107000"/>
                        </a:lnSpc>
                        <a:spcAft>
                          <a:spcPts val="800"/>
                        </a:spcAft>
                      </a:pPr>
                      <a:r>
                        <a:rPr lang="tr-TR" sz="1200" dirty="0">
                          <a:effectLst/>
                          <a:latin typeface="Arial" panose="020B0604020202020204" pitchFamily="34" charset="0"/>
                          <a:ea typeface="Calibri" panose="020F0502020204030204" pitchFamily="34" charset="0"/>
                          <a:cs typeface="Times New Roman" panose="02020603050405020304" pitchFamily="18" charset="0"/>
                        </a:rPr>
                        <a:t>%43,96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nchor="ctr">
                    <a:solidFill>
                      <a:schemeClr val="accent5">
                        <a:lumMod val="75000"/>
                      </a:schemeClr>
                    </a:solidFill>
                  </a:tcPr>
                </a:tc>
              </a:tr>
            </a:tbl>
          </a:graphicData>
        </a:graphic>
      </p:graphicFrame>
      <p:sp>
        <p:nvSpPr>
          <p:cNvPr id="12369" name="Metin kutusu 3"/>
          <p:cNvSpPr txBox="1">
            <a:spLocks noChangeArrowheads="1"/>
          </p:cNvSpPr>
          <p:nvPr/>
        </p:nvSpPr>
        <p:spPr bwMode="auto">
          <a:xfrm>
            <a:off x="6948488" y="981075"/>
            <a:ext cx="1522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200" b="1"/>
              <a:t>Milyon ABD Doları</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9900" y="688975"/>
            <a:ext cx="8137525" cy="722313"/>
          </a:xfrm>
          <a:solidFill>
            <a:schemeClr val="accent1">
              <a:alpha val="50195"/>
            </a:scheme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Satır Kodu Formatı</a:t>
            </a:r>
          </a:p>
        </p:txBody>
      </p:sp>
      <p:sp>
        <p:nvSpPr>
          <p:cNvPr id="663557" name="Rectangle 5"/>
          <p:cNvSpPr>
            <a:spLocks noChangeArrowheads="1"/>
          </p:cNvSpPr>
          <p:nvPr/>
        </p:nvSpPr>
        <p:spPr bwMode="auto">
          <a:xfrm>
            <a:off x="971550" y="2205038"/>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eaLnBrk="1" hangingPunct="1">
              <a:lnSpc>
                <a:spcPct val="80000"/>
              </a:lnSpc>
              <a:spcBef>
                <a:spcPct val="50000"/>
              </a:spcBef>
              <a:buClr>
                <a:srgbClr val="FFFFFF"/>
              </a:buClr>
              <a:buFont typeface="Wingdings" pitchFamily="2" charset="2"/>
              <a:buNone/>
            </a:pPr>
            <a:r>
              <a:rPr kumimoji="1" lang="tr-TR" altLang="tr-TR" sz="2500" b="1">
                <a:solidFill>
                  <a:srgbClr val="FFFFFF"/>
                </a:solidFill>
              </a:rPr>
              <a:t>09.</a:t>
            </a:r>
          </a:p>
        </p:txBody>
      </p:sp>
      <p:sp>
        <p:nvSpPr>
          <p:cNvPr id="663558" name="Rectangle 6"/>
          <p:cNvSpPr>
            <a:spLocks noChangeArrowheads="1"/>
          </p:cNvSpPr>
          <p:nvPr/>
        </p:nvSpPr>
        <p:spPr bwMode="auto">
          <a:xfrm>
            <a:off x="1571625" y="2205038"/>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eaLnBrk="1" hangingPunct="1">
              <a:lnSpc>
                <a:spcPct val="80000"/>
              </a:lnSpc>
              <a:spcBef>
                <a:spcPct val="50000"/>
              </a:spcBef>
              <a:buClr>
                <a:srgbClr val="FFFFFF"/>
              </a:buClr>
              <a:buFont typeface="Wingdings" pitchFamily="2" charset="2"/>
              <a:buNone/>
            </a:pPr>
            <a:r>
              <a:rPr kumimoji="1" lang="tr-TR" altLang="tr-TR" sz="2500" b="1">
                <a:solidFill>
                  <a:srgbClr val="FFFFFF"/>
                </a:solidFill>
              </a:rPr>
              <a:t>2.</a:t>
            </a:r>
          </a:p>
        </p:txBody>
      </p:sp>
      <p:sp>
        <p:nvSpPr>
          <p:cNvPr id="663559" name="Rectangle 7"/>
          <p:cNvSpPr>
            <a:spLocks noChangeArrowheads="1"/>
          </p:cNvSpPr>
          <p:nvPr/>
        </p:nvSpPr>
        <p:spPr bwMode="auto">
          <a:xfrm>
            <a:off x="1908175" y="2205038"/>
            <a:ext cx="11541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1" hangingPunct="1">
              <a:lnSpc>
                <a:spcPct val="80000"/>
              </a:lnSpc>
              <a:spcBef>
                <a:spcPct val="50000"/>
              </a:spcBef>
              <a:buClr>
                <a:srgbClr val="FFFFFF"/>
              </a:buClr>
              <a:buFont typeface="Wingdings" pitchFamily="2" charset="2"/>
              <a:buNone/>
            </a:pPr>
            <a:r>
              <a:rPr kumimoji="1" lang="tr-TR" altLang="tr-TR" sz="2500" b="1">
                <a:solidFill>
                  <a:srgbClr val="FFFFFF"/>
                </a:solidFill>
              </a:rPr>
              <a:t>01234.</a:t>
            </a:r>
          </a:p>
        </p:txBody>
      </p:sp>
      <p:sp>
        <p:nvSpPr>
          <p:cNvPr id="663560" name="Rectangle 8"/>
          <p:cNvSpPr>
            <a:spLocks noChangeArrowheads="1"/>
          </p:cNvSpPr>
          <p:nvPr/>
        </p:nvSpPr>
        <p:spPr bwMode="auto">
          <a:xfrm>
            <a:off x="2987675" y="2205038"/>
            <a:ext cx="7096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eaLnBrk="1" hangingPunct="1">
              <a:lnSpc>
                <a:spcPct val="80000"/>
              </a:lnSpc>
              <a:spcBef>
                <a:spcPct val="50000"/>
              </a:spcBef>
              <a:buClr>
                <a:srgbClr val="FFFFFF"/>
              </a:buClr>
              <a:buFont typeface="Wingdings" pitchFamily="2" charset="2"/>
              <a:buNone/>
            </a:pPr>
            <a:r>
              <a:rPr kumimoji="1" lang="tr-TR" altLang="tr-TR" sz="2500" b="1">
                <a:solidFill>
                  <a:srgbClr val="FFFFFF"/>
                </a:solidFill>
              </a:rPr>
              <a:t>002.</a:t>
            </a:r>
          </a:p>
        </p:txBody>
      </p:sp>
      <p:sp>
        <p:nvSpPr>
          <p:cNvPr id="663561" name="Text Box 9"/>
          <p:cNvSpPr txBox="1">
            <a:spLocks noChangeArrowheads="1"/>
          </p:cNvSpPr>
          <p:nvPr/>
        </p:nvSpPr>
        <p:spPr bwMode="auto">
          <a:xfrm>
            <a:off x="3790950" y="2890838"/>
            <a:ext cx="4335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80000"/>
              </a:lnSpc>
              <a:spcBef>
                <a:spcPct val="50000"/>
              </a:spcBef>
              <a:buClr>
                <a:srgbClr val="FFFFFF"/>
              </a:buClr>
              <a:buFont typeface="Wingdings" pitchFamily="2" charset="2"/>
              <a:buNone/>
            </a:pPr>
            <a:r>
              <a:rPr kumimoji="1" lang="tr-TR" altLang="tr-TR" sz="2500" b="1"/>
              <a:t>Sıra Numarası (</a:t>
            </a:r>
            <a:r>
              <a:rPr kumimoji="1" lang="tr-TR" altLang="tr-TR" sz="1800" b="1"/>
              <a:t>İhr.-İth. Listeleri</a:t>
            </a:r>
            <a:r>
              <a:rPr kumimoji="1" lang="tr-TR" altLang="tr-TR" sz="2500" b="1"/>
              <a:t>)</a:t>
            </a:r>
          </a:p>
        </p:txBody>
      </p:sp>
      <p:cxnSp>
        <p:nvCxnSpPr>
          <p:cNvPr id="663562" name="AutoShape 10"/>
          <p:cNvCxnSpPr>
            <a:cxnSpLocks noChangeShapeType="1"/>
            <a:stCxn id="663560" idx="2"/>
            <a:endCxn id="663561" idx="1"/>
          </p:cNvCxnSpPr>
          <p:nvPr/>
        </p:nvCxnSpPr>
        <p:spPr bwMode="auto">
          <a:xfrm rot="16200000" flipH="1">
            <a:off x="3315494" y="2613819"/>
            <a:ext cx="503237" cy="447675"/>
          </a:xfrm>
          <a:prstGeom prst="bentConnector2">
            <a:avLst/>
          </a:prstGeom>
          <a:noFill/>
          <a:ln w="28575">
            <a:solidFill>
              <a:srgbClr val="FFFFFF"/>
            </a:solidFill>
            <a:miter lim="800000"/>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3563" name="Text Box 11"/>
          <p:cNvSpPr txBox="1">
            <a:spLocks noChangeArrowheads="1"/>
          </p:cNvSpPr>
          <p:nvPr/>
        </p:nvSpPr>
        <p:spPr bwMode="auto">
          <a:xfrm>
            <a:off x="3790950" y="3348038"/>
            <a:ext cx="258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80000"/>
              </a:lnSpc>
              <a:spcBef>
                <a:spcPct val="50000"/>
              </a:spcBef>
              <a:buClr>
                <a:srgbClr val="FFFFFF"/>
              </a:buClr>
              <a:buFont typeface="Wingdings" pitchFamily="2" charset="2"/>
              <a:buNone/>
            </a:pPr>
            <a:r>
              <a:rPr kumimoji="1" lang="tr-TR" altLang="tr-TR" sz="2500" b="1"/>
              <a:t>Belge Numarası</a:t>
            </a:r>
          </a:p>
        </p:txBody>
      </p:sp>
      <p:cxnSp>
        <p:nvCxnSpPr>
          <p:cNvPr id="663564" name="AutoShape 12"/>
          <p:cNvCxnSpPr>
            <a:cxnSpLocks noChangeShapeType="1"/>
            <a:stCxn id="663559" idx="2"/>
            <a:endCxn id="663563" idx="1"/>
          </p:cNvCxnSpPr>
          <p:nvPr/>
        </p:nvCxnSpPr>
        <p:spPr bwMode="auto">
          <a:xfrm rot="16200000" flipH="1">
            <a:off x="2658269" y="2413794"/>
            <a:ext cx="960437" cy="1304925"/>
          </a:xfrm>
          <a:prstGeom prst="bentConnector2">
            <a:avLst/>
          </a:prstGeom>
          <a:noFill/>
          <a:ln w="28575">
            <a:solidFill>
              <a:srgbClr val="FFFFFF"/>
            </a:solidFill>
            <a:miter lim="800000"/>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3565" name="Text Box 13"/>
          <p:cNvSpPr txBox="1">
            <a:spLocks noChangeArrowheads="1"/>
          </p:cNvSpPr>
          <p:nvPr/>
        </p:nvSpPr>
        <p:spPr bwMode="auto">
          <a:xfrm>
            <a:off x="3802063" y="5624513"/>
            <a:ext cx="2090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80000"/>
              </a:lnSpc>
              <a:spcBef>
                <a:spcPct val="50000"/>
              </a:spcBef>
              <a:buClr>
                <a:srgbClr val="FFFFFF"/>
              </a:buClr>
              <a:buFont typeface="Wingdings" pitchFamily="2" charset="2"/>
              <a:buNone/>
            </a:pPr>
            <a:r>
              <a:rPr kumimoji="1" lang="tr-TR" altLang="tr-TR" sz="2500" b="1"/>
              <a:t>Belgenin Yılı</a:t>
            </a:r>
          </a:p>
        </p:txBody>
      </p:sp>
      <p:cxnSp>
        <p:nvCxnSpPr>
          <p:cNvPr id="663566" name="AutoShape 14"/>
          <p:cNvCxnSpPr>
            <a:cxnSpLocks noChangeShapeType="1"/>
            <a:stCxn id="663558" idx="2"/>
          </p:cNvCxnSpPr>
          <p:nvPr/>
        </p:nvCxnSpPr>
        <p:spPr bwMode="auto">
          <a:xfrm rot="16200000" flipH="1">
            <a:off x="2081213" y="2228850"/>
            <a:ext cx="1352550" cy="2066925"/>
          </a:xfrm>
          <a:prstGeom prst="bentConnector2">
            <a:avLst/>
          </a:prstGeom>
          <a:noFill/>
          <a:ln w="28575">
            <a:solidFill>
              <a:srgbClr val="FFFFFF"/>
            </a:solidFill>
            <a:miter lim="800000"/>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3567" name="AutoShape 15"/>
          <p:cNvCxnSpPr>
            <a:cxnSpLocks noChangeShapeType="1"/>
            <a:stCxn id="663557" idx="2"/>
            <a:endCxn id="663565" idx="1"/>
          </p:cNvCxnSpPr>
          <p:nvPr/>
        </p:nvCxnSpPr>
        <p:spPr bwMode="auto">
          <a:xfrm rot="16200000" flipH="1">
            <a:off x="901701" y="2922587"/>
            <a:ext cx="3236912" cy="2563813"/>
          </a:xfrm>
          <a:prstGeom prst="bentConnector2">
            <a:avLst/>
          </a:prstGeom>
          <a:noFill/>
          <a:ln w="28575">
            <a:solidFill>
              <a:srgbClr val="FFFFFF"/>
            </a:solidFill>
            <a:miter lim="800000"/>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3568" name="Text Box 16"/>
          <p:cNvSpPr txBox="1">
            <a:spLocks noChangeArrowheads="1"/>
          </p:cNvSpPr>
          <p:nvPr/>
        </p:nvSpPr>
        <p:spPr bwMode="auto">
          <a:xfrm>
            <a:off x="4067175" y="4076700"/>
            <a:ext cx="1946275" cy="1460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81000" indent="-3810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buClr>
                <a:srgbClr val="FFFFFF"/>
              </a:buClr>
              <a:buFont typeface="Wingdings" pitchFamily="2" charset="2"/>
              <a:buAutoNum type="arabicPeriod"/>
            </a:pPr>
            <a:r>
              <a:rPr kumimoji="1" lang="tr-TR" altLang="tr-TR" sz="2200" b="1"/>
              <a:t>D1 ihracat</a:t>
            </a:r>
          </a:p>
          <a:p>
            <a:pPr eaLnBrk="1" hangingPunct="1">
              <a:buClr>
                <a:srgbClr val="FFFFFF"/>
              </a:buClr>
              <a:buFont typeface="Wingdings" pitchFamily="2" charset="2"/>
              <a:buAutoNum type="arabicPeriod"/>
            </a:pPr>
            <a:r>
              <a:rPr kumimoji="1" lang="tr-TR" altLang="tr-TR" sz="2200" b="1"/>
              <a:t>D1 İthalat</a:t>
            </a:r>
          </a:p>
          <a:p>
            <a:pPr eaLnBrk="1" hangingPunct="1">
              <a:buClr>
                <a:srgbClr val="FFFFFF"/>
              </a:buClr>
              <a:buFont typeface="Wingdings" pitchFamily="2" charset="2"/>
              <a:buAutoNum type="arabicPeriod"/>
            </a:pPr>
            <a:r>
              <a:rPr kumimoji="1" lang="tr-TR" altLang="tr-TR" sz="2200" b="1"/>
              <a:t>D3 İhracat</a:t>
            </a:r>
          </a:p>
          <a:p>
            <a:pPr eaLnBrk="1" hangingPunct="1">
              <a:buClr>
                <a:srgbClr val="FFFFFF"/>
              </a:buClr>
              <a:buFont typeface="Wingdings" pitchFamily="2" charset="2"/>
              <a:buAutoNum type="arabicPeriod"/>
            </a:pPr>
            <a:r>
              <a:rPr kumimoji="1" lang="tr-TR" altLang="tr-TR" sz="2200" b="1"/>
              <a:t>D3 İthalat</a:t>
            </a:r>
          </a:p>
        </p:txBody>
      </p:sp>
      <p:sp>
        <p:nvSpPr>
          <p:cNvPr id="663570" name="Text Box 18"/>
          <p:cNvSpPr txBox="1">
            <a:spLocks noChangeArrowheads="1"/>
          </p:cNvSpPr>
          <p:nvPr/>
        </p:nvSpPr>
        <p:spPr bwMode="auto">
          <a:xfrm>
            <a:off x="3781425" y="3754438"/>
            <a:ext cx="5254625"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80000"/>
              </a:lnSpc>
              <a:spcBef>
                <a:spcPct val="50000"/>
              </a:spcBef>
              <a:buClr>
                <a:srgbClr val="FFFFFF"/>
              </a:buClr>
              <a:buFont typeface="Wingdings" pitchFamily="2" charset="2"/>
              <a:buNone/>
            </a:pPr>
            <a:r>
              <a:rPr kumimoji="1" lang="tr-TR" altLang="tr-TR" sz="2300" b="1"/>
              <a:t>Belge Türü ve İthalat/İhracat Bilgisi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strips(downRight)">
                                      <p:cBhvr>
                                        <p:cTn id="7" dur="500"/>
                                        <p:tgtEl>
                                          <p:spTgt spid="66355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63558"/>
                                        </p:tgtEl>
                                        <p:attrNameLst>
                                          <p:attrName>style.visibility</p:attrName>
                                        </p:attrNameLst>
                                      </p:cBhvr>
                                      <p:to>
                                        <p:strVal val="visible"/>
                                      </p:to>
                                    </p:set>
                                    <p:animEffect transition="in" filter="strips(downRight)">
                                      <p:cBhvr>
                                        <p:cTn id="11" dur="500"/>
                                        <p:tgtEl>
                                          <p:spTgt spid="66355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63559"/>
                                        </p:tgtEl>
                                        <p:attrNameLst>
                                          <p:attrName>style.visibility</p:attrName>
                                        </p:attrNameLst>
                                      </p:cBhvr>
                                      <p:to>
                                        <p:strVal val="visible"/>
                                      </p:to>
                                    </p:set>
                                    <p:animEffect transition="in" filter="strips(downRight)">
                                      <p:cBhvr>
                                        <p:cTn id="15" dur="500"/>
                                        <p:tgtEl>
                                          <p:spTgt spid="663559"/>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63560"/>
                                        </p:tgtEl>
                                        <p:attrNameLst>
                                          <p:attrName>style.visibility</p:attrName>
                                        </p:attrNameLst>
                                      </p:cBhvr>
                                      <p:to>
                                        <p:strVal val="visible"/>
                                      </p:to>
                                    </p:set>
                                    <p:animEffect transition="in" filter="strips(downRight)">
                                      <p:cBhvr>
                                        <p:cTn id="19" dur="500"/>
                                        <p:tgtEl>
                                          <p:spTgt spid="663560"/>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663567"/>
                                        </p:tgtEl>
                                        <p:attrNameLst>
                                          <p:attrName>style.visibility</p:attrName>
                                        </p:attrNameLst>
                                      </p:cBhvr>
                                      <p:to>
                                        <p:strVal val="visible"/>
                                      </p:to>
                                    </p:set>
                                    <p:animEffect transition="in" filter="strips(downRight)">
                                      <p:cBhvr>
                                        <p:cTn id="23" dur="500"/>
                                        <p:tgtEl>
                                          <p:spTgt spid="663567"/>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63565"/>
                                        </p:tgtEl>
                                        <p:attrNameLst>
                                          <p:attrName>style.visibility</p:attrName>
                                        </p:attrNameLst>
                                      </p:cBhvr>
                                      <p:to>
                                        <p:strVal val="visible"/>
                                      </p:to>
                                    </p:set>
                                    <p:animEffect transition="in" filter="strips(downRight)">
                                      <p:cBhvr>
                                        <p:cTn id="27" dur="500"/>
                                        <p:tgtEl>
                                          <p:spTgt spid="663565"/>
                                        </p:tgtEl>
                                      </p:cBhvr>
                                    </p:animEffect>
                                  </p:childTnLst>
                                </p:cTn>
                              </p:par>
                            </p:childTnLst>
                          </p:cTn>
                        </p:par>
                        <p:par>
                          <p:cTn id="28" fill="hold" nodeType="afterGroup">
                            <p:stCondLst>
                              <p:cond delay="3000"/>
                            </p:stCondLst>
                            <p:childTnLst>
                              <p:par>
                                <p:cTn id="29" presetID="18" presetClass="entr" presetSubtype="6" fill="hold" nodeType="afterEffect">
                                  <p:stCondLst>
                                    <p:cond delay="0"/>
                                  </p:stCondLst>
                                  <p:childTnLst>
                                    <p:set>
                                      <p:cBhvr>
                                        <p:cTn id="30" dur="1" fill="hold">
                                          <p:stCondLst>
                                            <p:cond delay="0"/>
                                          </p:stCondLst>
                                        </p:cTn>
                                        <p:tgtEl>
                                          <p:spTgt spid="663566"/>
                                        </p:tgtEl>
                                        <p:attrNameLst>
                                          <p:attrName>style.visibility</p:attrName>
                                        </p:attrNameLst>
                                      </p:cBhvr>
                                      <p:to>
                                        <p:strVal val="visible"/>
                                      </p:to>
                                    </p:set>
                                    <p:animEffect transition="in" filter="strips(downRight)">
                                      <p:cBhvr>
                                        <p:cTn id="31" dur="500"/>
                                        <p:tgtEl>
                                          <p:spTgt spid="663566"/>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63570"/>
                                        </p:tgtEl>
                                        <p:attrNameLst>
                                          <p:attrName>style.visibility</p:attrName>
                                        </p:attrNameLst>
                                      </p:cBhvr>
                                      <p:to>
                                        <p:strVal val="visible"/>
                                      </p:to>
                                    </p:set>
                                    <p:animEffect transition="in" filter="strips(downRight)">
                                      <p:cBhvr>
                                        <p:cTn id="35" dur="500"/>
                                        <p:tgtEl>
                                          <p:spTgt spid="663570"/>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63568"/>
                                        </p:tgtEl>
                                        <p:attrNameLst>
                                          <p:attrName>style.visibility</p:attrName>
                                        </p:attrNameLst>
                                      </p:cBhvr>
                                      <p:to>
                                        <p:strVal val="visible"/>
                                      </p:to>
                                    </p:set>
                                    <p:animEffect transition="in" filter="strips(downRight)">
                                      <p:cBhvr>
                                        <p:cTn id="39" dur="500"/>
                                        <p:tgtEl>
                                          <p:spTgt spid="663568"/>
                                        </p:tgtEl>
                                      </p:cBhvr>
                                    </p:animEffect>
                                  </p:childTnLst>
                                </p:cTn>
                              </p:par>
                            </p:childTnLst>
                          </p:cTn>
                        </p:par>
                        <p:par>
                          <p:cTn id="40" fill="hold" nodeType="afterGroup">
                            <p:stCondLst>
                              <p:cond delay="4500"/>
                            </p:stCondLst>
                            <p:childTnLst>
                              <p:par>
                                <p:cTn id="41" presetID="18" presetClass="entr" presetSubtype="6" fill="hold" nodeType="afterEffect">
                                  <p:stCondLst>
                                    <p:cond delay="0"/>
                                  </p:stCondLst>
                                  <p:childTnLst>
                                    <p:set>
                                      <p:cBhvr>
                                        <p:cTn id="42" dur="1" fill="hold">
                                          <p:stCondLst>
                                            <p:cond delay="0"/>
                                          </p:stCondLst>
                                        </p:cTn>
                                        <p:tgtEl>
                                          <p:spTgt spid="663564"/>
                                        </p:tgtEl>
                                        <p:attrNameLst>
                                          <p:attrName>style.visibility</p:attrName>
                                        </p:attrNameLst>
                                      </p:cBhvr>
                                      <p:to>
                                        <p:strVal val="visible"/>
                                      </p:to>
                                    </p:set>
                                    <p:animEffect transition="in" filter="strips(downRight)">
                                      <p:cBhvr>
                                        <p:cTn id="43" dur="500"/>
                                        <p:tgtEl>
                                          <p:spTgt spid="663564"/>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63563"/>
                                        </p:tgtEl>
                                        <p:attrNameLst>
                                          <p:attrName>style.visibility</p:attrName>
                                        </p:attrNameLst>
                                      </p:cBhvr>
                                      <p:to>
                                        <p:strVal val="visible"/>
                                      </p:to>
                                    </p:set>
                                    <p:animEffect transition="in" filter="strips(downRight)">
                                      <p:cBhvr>
                                        <p:cTn id="47" dur="500"/>
                                        <p:tgtEl>
                                          <p:spTgt spid="663563"/>
                                        </p:tgtEl>
                                      </p:cBhvr>
                                    </p:animEffect>
                                  </p:childTnLst>
                                </p:cTn>
                              </p:par>
                            </p:childTnLst>
                          </p:cTn>
                        </p:par>
                        <p:par>
                          <p:cTn id="48" fill="hold" nodeType="afterGroup">
                            <p:stCondLst>
                              <p:cond delay="5500"/>
                            </p:stCondLst>
                            <p:childTnLst>
                              <p:par>
                                <p:cTn id="49" presetID="18" presetClass="entr" presetSubtype="6" fill="hold" nodeType="afterEffect">
                                  <p:stCondLst>
                                    <p:cond delay="0"/>
                                  </p:stCondLst>
                                  <p:childTnLst>
                                    <p:set>
                                      <p:cBhvr>
                                        <p:cTn id="50" dur="1" fill="hold">
                                          <p:stCondLst>
                                            <p:cond delay="0"/>
                                          </p:stCondLst>
                                        </p:cTn>
                                        <p:tgtEl>
                                          <p:spTgt spid="663562"/>
                                        </p:tgtEl>
                                        <p:attrNameLst>
                                          <p:attrName>style.visibility</p:attrName>
                                        </p:attrNameLst>
                                      </p:cBhvr>
                                      <p:to>
                                        <p:strVal val="visible"/>
                                      </p:to>
                                    </p:set>
                                    <p:animEffect transition="in" filter="strips(downRight)">
                                      <p:cBhvr>
                                        <p:cTn id="51" dur="500"/>
                                        <p:tgtEl>
                                          <p:spTgt spid="663562"/>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63561"/>
                                        </p:tgtEl>
                                        <p:attrNameLst>
                                          <p:attrName>style.visibility</p:attrName>
                                        </p:attrNameLst>
                                      </p:cBhvr>
                                      <p:to>
                                        <p:strVal val="visible"/>
                                      </p:to>
                                    </p:set>
                                    <p:animEffect transition="in" filter="strips(downRight)">
                                      <p:cBhvr>
                                        <p:cTn id="55" dur="500"/>
                                        <p:tgtEl>
                                          <p:spTgt spid="66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p:bldP spid="663558" grpId="0"/>
      <p:bldP spid="663559" grpId="0"/>
      <p:bldP spid="663560" grpId="0"/>
      <p:bldP spid="663561" grpId="0"/>
      <p:bldP spid="663563" grpId="0"/>
      <p:bldP spid="663565" grpId="0"/>
      <p:bldP spid="663568" grpId="0" animBg="1"/>
      <p:bldP spid="6635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260350"/>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Uygulamasında</a:t>
            </a:r>
            <a:br>
              <a:rPr lang="tr-TR" altLang="tr-TR" sz="3300" b="1" smtClean="0">
                <a:latin typeface="Tahoma" pitchFamily="34" charset="0"/>
              </a:rPr>
            </a:br>
            <a:r>
              <a:rPr lang="tr-TR" altLang="tr-TR" sz="3300" b="1" smtClean="0">
                <a:latin typeface="Tahoma" pitchFamily="34" charset="0"/>
              </a:rPr>
              <a:t>Düzenlenen Belgenin Kullanımı (-I-)</a:t>
            </a:r>
          </a:p>
        </p:txBody>
      </p:sp>
      <p:sp>
        <p:nvSpPr>
          <p:cNvPr id="7987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İthalat/İhracat İşlemleri: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Dahilde İşleme Rejimine İlişkin Doğru Gümrük Rejim Kodu Girilmelidir. DİR Dışındaki Bir Rejime Ait Kod Belirtilmesi Durumunda Satır Kodu Belirtilmesi ve DİİB İle İlişkilendirme Mümkün Olmayacaktır. ( 3151 veya 5351 Gibi)</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Muafiyet Kodu D1A Olarak Girilmelidir.</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Satır Kodu, 11 Karakterli ve Noktasız Olarak Beyannamenin DİİB Satır Kodu Alanına Yazılmalıdır.</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260350"/>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Uygulamasında</a:t>
            </a:r>
            <a:br>
              <a:rPr lang="tr-TR" altLang="tr-TR" sz="3300" b="1" smtClean="0">
                <a:latin typeface="Tahoma" pitchFamily="34" charset="0"/>
              </a:rPr>
            </a:br>
            <a:r>
              <a:rPr lang="tr-TR" altLang="tr-TR" sz="3300" b="1" smtClean="0">
                <a:latin typeface="Tahoma" pitchFamily="34" charset="0"/>
              </a:rPr>
              <a:t>Düzenlenen Belgenin Kullanımı (-II-)</a:t>
            </a:r>
          </a:p>
        </p:txBody>
      </p:sp>
      <p:sp>
        <p:nvSpPr>
          <p:cNvPr id="666627" name="Rectangle 3"/>
          <p:cNvSpPr>
            <a:spLocks noGrp="1" noChangeArrowheads="1"/>
          </p:cNvSpPr>
          <p:nvPr>
            <p:ph type="body" idx="1"/>
          </p:nvPr>
        </p:nvSpPr>
        <p:spPr>
          <a:xfrm>
            <a:off x="4572000" y="1860550"/>
            <a:ext cx="4051300"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EB Kontrolü Sonucu;</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Hata Olmaması Durumu</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Beyanname Tescili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Hata Olması Durumu</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Hataların Firmaya Bildirimi</a:t>
            </a:r>
          </a:p>
          <a:p>
            <a:pPr marL="630238" lvl="1" indent="-17780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Gümrük Memuru Kontrolü</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Özel Şartlar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Teminat Miktar ve Oranı</a:t>
            </a:r>
          </a:p>
        </p:txBody>
      </p:sp>
      <p:sp>
        <p:nvSpPr>
          <p:cNvPr id="666628" name="AutoShape 4"/>
          <p:cNvSpPr>
            <a:spLocks noChangeArrowheads="1"/>
          </p:cNvSpPr>
          <p:nvPr/>
        </p:nvSpPr>
        <p:spPr bwMode="auto">
          <a:xfrm>
            <a:off x="1549400" y="2447925"/>
            <a:ext cx="1584325" cy="376238"/>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 KAPISI</a:t>
            </a:r>
            <a:endParaRPr lang="en-US" altLang="tr-TR" sz="1200" b="1"/>
          </a:p>
        </p:txBody>
      </p:sp>
      <p:sp>
        <p:nvSpPr>
          <p:cNvPr id="666629" name="AutoShape 5"/>
          <p:cNvSpPr>
            <a:spLocks noChangeArrowheads="1"/>
          </p:cNvSpPr>
          <p:nvPr/>
        </p:nvSpPr>
        <p:spPr bwMode="auto">
          <a:xfrm>
            <a:off x="468313" y="5108575"/>
            <a:ext cx="1584325" cy="376238"/>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 KAPISI</a:t>
            </a:r>
            <a:endParaRPr lang="en-US" altLang="tr-TR" sz="1200" b="1"/>
          </a:p>
        </p:txBody>
      </p:sp>
      <p:sp>
        <p:nvSpPr>
          <p:cNvPr id="666630" name="AutoShape 6"/>
          <p:cNvSpPr>
            <a:spLocks noChangeArrowheads="1"/>
          </p:cNvSpPr>
          <p:nvPr/>
        </p:nvSpPr>
        <p:spPr bwMode="auto">
          <a:xfrm>
            <a:off x="468313" y="4475163"/>
            <a:ext cx="1584325" cy="376237"/>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a:t>
            </a:r>
            <a:br>
              <a:rPr lang="tr-TR" altLang="tr-TR" sz="1200" b="1"/>
            </a:br>
            <a:r>
              <a:rPr lang="tr-TR" altLang="tr-TR" sz="1200" b="1"/>
              <a:t>VE TİCARET BAKANLIĞI</a:t>
            </a:r>
            <a:endParaRPr lang="en-US" altLang="tr-TR" sz="1200" b="1"/>
          </a:p>
        </p:txBody>
      </p:sp>
      <p:sp>
        <p:nvSpPr>
          <p:cNvPr id="666631" name="AutoShape 7"/>
          <p:cNvSpPr>
            <a:spLocks noChangeArrowheads="1"/>
          </p:cNvSpPr>
          <p:nvPr/>
        </p:nvSpPr>
        <p:spPr bwMode="auto">
          <a:xfrm>
            <a:off x="468313" y="5715000"/>
            <a:ext cx="1584325" cy="376238"/>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BEYANNAME</a:t>
            </a:r>
            <a:br>
              <a:rPr lang="tr-TR" altLang="tr-TR" sz="1200" b="1"/>
            </a:br>
            <a:r>
              <a:rPr lang="tr-TR" altLang="tr-TR" sz="1200" b="1"/>
              <a:t>TESCİLİ</a:t>
            </a:r>
            <a:endParaRPr lang="en-US" altLang="tr-TR" sz="1200" b="1"/>
          </a:p>
        </p:txBody>
      </p:sp>
      <p:sp>
        <p:nvSpPr>
          <p:cNvPr id="666632" name="AutoShape 8"/>
          <p:cNvSpPr>
            <a:spLocks noChangeArrowheads="1"/>
          </p:cNvSpPr>
          <p:nvPr/>
        </p:nvSpPr>
        <p:spPr bwMode="auto">
          <a:xfrm>
            <a:off x="1549400" y="3594100"/>
            <a:ext cx="1584325" cy="814388"/>
          </a:xfrm>
          <a:prstGeom prst="flowChartDecision">
            <a:avLst/>
          </a:prstGeom>
          <a:solidFill>
            <a:schemeClr val="tx1"/>
          </a:solidFill>
          <a:ln w="22225">
            <a:solidFill>
              <a:schemeClr val="accent1"/>
            </a:solidFill>
            <a:miter lim="800000"/>
            <a:headEnd/>
            <a:tailEnd/>
          </a:ln>
          <a:effectLst>
            <a:prstShdw prst="shdw17" dist="53882" dir="2700000">
              <a:srgbClr val="000000"/>
            </a:prstShdw>
          </a:effectLst>
        </p:spPr>
        <p:txBody>
          <a:bodyPr wrap="none" anchor="ctr"/>
          <a:lstStyle/>
          <a:p>
            <a:pPr algn="ctr" eaLnBrk="1" hangingPunct="1"/>
            <a:r>
              <a:rPr lang="tr-TR" altLang="tr-TR" sz="1200" b="1">
                <a:solidFill>
                  <a:schemeClr val="accent1"/>
                </a:solidFill>
              </a:rPr>
              <a:t>EB BELGE</a:t>
            </a:r>
            <a:br>
              <a:rPr lang="tr-TR" altLang="tr-TR" sz="1200" b="1">
                <a:solidFill>
                  <a:schemeClr val="accent1"/>
                </a:solidFill>
              </a:rPr>
            </a:br>
            <a:r>
              <a:rPr lang="tr-TR" altLang="tr-TR" sz="1200" b="1">
                <a:solidFill>
                  <a:schemeClr val="accent1"/>
                </a:solidFill>
              </a:rPr>
              <a:t>KONTROLÜ</a:t>
            </a:r>
            <a:endParaRPr lang="en-US" altLang="tr-TR" sz="1200" b="1">
              <a:solidFill>
                <a:schemeClr val="accent1"/>
              </a:solidFill>
            </a:endParaRPr>
          </a:p>
        </p:txBody>
      </p:sp>
      <p:sp>
        <p:nvSpPr>
          <p:cNvPr id="666633" name="AutoShape 9"/>
          <p:cNvSpPr>
            <a:spLocks noChangeArrowheads="1"/>
          </p:cNvSpPr>
          <p:nvPr/>
        </p:nvSpPr>
        <p:spPr bwMode="auto">
          <a:xfrm>
            <a:off x="1549400" y="1866900"/>
            <a:ext cx="1584325" cy="376238"/>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lgn="ctr">
                <a:solidFill>
                  <a:schemeClr val="accent2"/>
                </a:solidFill>
                <a:miter lim="800000"/>
                <a:headEnd/>
                <a:tailEnd/>
              </a14:hiddenLine>
            </a:ext>
          </a:extLst>
        </p:spPr>
        <p:txBody>
          <a:bodyPr wrap="none" anchor="ctr"/>
          <a:lstStyle/>
          <a:p>
            <a:pPr algn="ctr" eaLnBrk="1" hangingPunct="1"/>
            <a:r>
              <a:rPr lang="tr-TR" altLang="tr-TR" sz="1200" b="1"/>
              <a:t>FİRMA GB</a:t>
            </a:r>
            <a:endParaRPr lang="en-US" altLang="tr-TR" sz="1200" b="1"/>
          </a:p>
        </p:txBody>
      </p:sp>
      <p:sp>
        <p:nvSpPr>
          <p:cNvPr id="666634" name="AutoShape 10"/>
          <p:cNvSpPr>
            <a:spLocks noChangeArrowheads="1"/>
          </p:cNvSpPr>
          <p:nvPr/>
        </p:nvSpPr>
        <p:spPr bwMode="auto">
          <a:xfrm>
            <a:off x="1547813" y="2997200"/>
            <a:ext cx="1584325" cy="376238"/>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a:t>
            </a:r>
            <a:br>
              <a:rPr lang="tr-TR" altLang="tr-TR" sz="1200" b="1"/>
            </a:br>
            <a:r>
              <a:rPr lang="tr-TR" altLang="tr-TR" sz="1200" b="1"/>
              <a:t>VE TİCARET BAKANLIĞI</a:t>
            </a:r>
            <a:endParaRPr lang="en-US" altLang="tr-TR" sz="1200" b="1"/>
          </a:p>
        </p:txBody>
      </p:sp>
      <p:cxnSp>
        <p:nvCxnSpPr>
          <p:cNvPr id="666635" name="AutoShape 11"/>
          <p:cNvCxnSpPr>
            <a:cxnSpLocks noChangeShapeType="1"/>
            <a:stCxn id="666633" idx="2"/>
          </p:cNvCxnSpPr>
          <p:nvPr/>
        </p:nvCxnSpPr>
        <p:spPr bwMode="auto">
          <a:xfrm>
            <a:off x="2341563" y="2243138"/>
            <a:ext cx="0" cy="217487"/>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38" name="AutoShape 14"/>
          <p:cNvCxnSpPr>
            <a:cxnSpLocks noChangeShapeType="1"/>
            <a:stCxn id="666632" idx="1"/>
          </p:cNvCxnSpPr>
          <p:nvPr/>
        </p:nvCxnSpPr>
        <p:spPr bwMode="auto">
          <a:xfrm rot="10800000" flipV="1">
            <a:off x="1249363" y="4002088"/>
            <a:ext cx="288925" cy="474662"/>
          </a:xfrm>
          <a:prstGeom prst="bentConnector2">
            <a:avLst/>
          </a:prstGeom>
          <a:noFill/>
          <a:ln w="22225">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639" name="Text Box 15"/>
          <p:cNvSpPr txBox="1">
            <a:spLocks noChangeArrowheads="1"/>
          </p:cNvSpPr>
          <p:nvPr/>
        </p:nvSpPr>
        <p:spPr bwMode="auto">
          <a:xfrm>
            <a:off x="827088" y="3644900"/>
            <a:ext cx="504825" cy="406400"/>
          </a:xfrm>
          <a:prstGeom prst="rect">
            <a:avLst/>
          </a:prstGeom>
          <a:solidFill>
            <a:srgbClr val="6DFF6D"/>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lnSpc>
                <a:spcPct val="80000"/>
              </a:lnSpc>
              <a:spcBef>
                <a:spcPct val="50000"/>
              </a:spcBef>
              <a:buClr>
                <a:srgbClr val="FFFFFF"/>
              </a:buClr>
              <a:buFont typeface="Wingdings" pitchFamily="2" charset="2"/>
              <a:buNone/>
            </a:pPr>
            <a:r>
              <a:rPr kumimoji="1" lang="tr-TR" altLang="tr-TR" sz="2400" b="1">
                <a:solidFill>
                  <a:srgbClr val="000000"/>
                </a:solidFill>
              </a:rPr>
              <a:t>E</a:t>
            </a:r>
          </a:p>
        </p:txBody>
      </p:sp>
      <p:sp>
        <p:nvSpPr>
          <p:cNvPr id="666642" name="AutoShape 18"/>
          <p:cNvSpPr>
            <a:spLocks noChangeArrowheads="1"/>
          </p:cNvSpPr>
          <p:nvPr/>
        </p:nvSpPr>
        <p:spPr bwMode="auto">
          <a:xfrm>
            <a:off x="2628900" y="5103813"/>
            <a:ext cx="1584325" cy="376237"/>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 KAPISI</a:t>
            </a:r>
            <a:endParaRPr lang="en-US" altLang="tr-TR" sz="1200" b="1"/>
          </a:p>
        </p:txBody>
      </p:sp>
      <p:sp>
        <p:nvSpPr>
          <p:cNvPr id="666643" name="AutoShape 19"/>
          <p:cNvSpPr>
            <a:spLocks noChangeArrowheads="1"/>
          </p:cNvSpPr>
          <p:nvPr/>
        </p:nvSpPr>
        <p:spPr bwMode="auto">
          <a:xfrm>
            <a:off x="2632075" y="4475163"/>
            <a:ext cx="1584325" cy="376237"/>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GÜMRÜK</a:t>
            </a:r>
            <a:br>
              <a:rPr lang="tr-TR" altLang="tr-TR" sz="1200" b="1"/>
            </a:br>
            <a:r>
              <a:rPr lang="tr-TR" altLang="tr-TR" sz="1200" b="1"/>
              <a:t>VE TİCARET BAKANLIĞI</a:t>
            </a:r>
            <a:endParaRPr lang="en-US" altLang="tr-TR" sz="1200" b="1"/>
          </a:p>
        </p:txBody>
      </p:sp>
      <p:sp>
        <p:nvSpPr>
          <p:cNvPr id="666644" name="AutoShape 20"/>
          <p:cNvSpPr>
            <a:spLocks noChangeArrowheads="1"/>
          </p:cNvSpPr>
          <p:nvPr/>
        </p:nvSpPr>
        <p:spPr bwMode="auto">
          <a:xfrm>
            <a:off x="2628900" y="5716588"/>
            <a:ext cx="1584325" cy="376237"/>
          </a:xfrm>
          <a:prstGeom prst="flowChartProcess">
            <a:avLst/>
          </a:prstGeom>
          <a:solidFill>
            <a:schemeClr val="accent1"/>
          </a:solidFill>
          <a:ln>
            <a:noFill/>
          </a:ln>
          <a:effectLst>
            <a:prstShdw prst="shdw17" dist="53882" dir="2700000">
              <a:srgbClr val="000000"/>
            </a:prstShdw>
          </a:effectLst>
          <a:extLst>
            <a:ext uri="{91240B29-F687-4F45-9708-019B960494DF}">
              <a14:hiddenLine xmlns:a14="http://schemas.microsoft.com/office/drawing/2010/main" w="22225">
                <a:solidFill>
                  <a:schemeClr val="accent2"/>
                </a:solidFill>
                <a:miter lim="800000"/>
                <a:headEnd/>
                <a:tailEnd/>
              </a14:hiddenLine>
            </a:ext>
          </a:extLst>
        </p:spPr>
        <p:txBody>
          <a:bodyPr wrap="none" anchor="ctr"/>
          <a:lstStyle/>
          <a:p>
            <a:pPr algn="ctr" eaLnBrk="1" hangingPunct="1"/>
            <a:r>
              <a:rPr lang="tr-TR" altLang="tr-TR" sz="1200" b="1"/>
              <a:t>HATANIN</a:t>
            </a:r>
            <a:br>
              <a:rPr lang="tr-TR" altLang="tr-TR" sz="1200" b="1"/>
            </a:br>
            <a:r>
              <a:rPr lang="tr-TR" altLang="tr-TR" sz="1200" b="1"/>
              <a:t>FİRMAYA BİLDİRİMİ</a:t>
            </a:r>
            <a:endParaRPr lang="en-US" altLang="tr-TR" sz="1200" b="1"/>
          </a:p>
        </p:txBody>
      </p:sp>
      <p:sp>
        <p:nvSpPr>
          <p:cNvPr id="666646" name="Text Box 22"/>
          <p:cNvSpPr txBox="1">
            <a:spLocks noChangeArrowheads="1"/>
          </p:cNvSpPr>
          <p:nvPr/>
        </p:nvSpPr>
        <p:spPr bwMode="auto">
          <a:xfrm>
            <a:off x="3419475" y="3644900"/>
            <a:ext cx="504825" cy="406400"/>
          </a:xfrm>
          <a:prstGeom prst="rect">
            <a:avLst/>
          </a:prstGeom>
          <a:solidFill>
            <a:srgbClr val="D00000"/>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lnSpc>
                <a:spcPct val="80000"/>
              </a:lnSpc>
              <a:spcBef>
                <a:spcPct val="50000"/>
              </a:spcBef>
              <a:buClr>
                <a:srgbClr val="FFFFFF"/>
              </a:buClr>
              <a:buFont typeface="Wingdings" pitchFamily="2" charset="2"/>
              <a:buNone/>
            </a:pPr>
            <a:r>
              <a:rPr kumimoji="1" lang="tr-TR" altLang="tr-TR" sz="2400" b="1">
                <a:solidFill>
                  <a:srgbClr val="FFFFFF"/>
                </a:solidFill>
              </a:rPr>
              <a:t>H</a:t>
            </a:r>
          </a:p>
        </p:txBody>
      </p:sp>
      <p:cxnSp>
        <p:nvCxnSpPr>
          <p:cNvPr id="666648" name="AutoShape 24"/>
          <p:cNvCxnSpPr>
            <a:cxnSpLocks noChangeShapeType="1"/>
            <a:stCxn id="666632" idx="3"/>
          </p:cNvCxnSpPr>
          <p:nvPr/>
        </p:nvCxnSpPr>
        <p:spPr bwMode="auto">
          <a:xfrm>
            <a:off x="3144838" y="4002088"/>
            <a:ext cx="287337" cy="474662"/>
          </a:xfrm>
          <a:prstGeom prst="bentConnector2">
            <a:avLst/>
          </a:prstGeom>
          <a:noFill/>
          <a:ln w="22225">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2" name="AutoShape 28"/>
          <p:cNvCxnSpPr>
            <a:cxnSpLocks noChangeShapeType="1"/>
          </p:cNvCxnSpPr>
          <p:nvPr/>
        </p:nvCxnSpPr>
        <p:spPr bwMode="auto">
          <a:xfrm>
            <a:off x="1260475" y="4891088"/>
            <a:ext cx="1588" cy="228600"/>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3" name="AutoShape 29"/>
          <p:cNvCxnSpPr>
            <a:cxnSpLocks noChangeShapeType="1"/>
          </p:cNvCxnSpPr>
          <p:nvPr/>
        </p:nvCxnSpPr>
        <p:spPr bwMode="auto">
          <a:xfrm>
            <a:off x="1260475" y="5484813"/>
            <a:ext cx="1588" cy="228600"/>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4" name="AutoShape 30"/>
          <p:cNvCxnSpPr>
            <a:cxnSpLocks noChangeShapeType="1"/>
          </p:cNvCxnSpPr>
          <p:nvPr/>
        </p:nvCxnSpPr>
        <p:spPr bwMode="auto">
          <a:xfrm>
            <a:off x="3421063" y="4891088"/>
            <a:ext cx="1587" cy="228600"/>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6" name="AutoShape 32"/>
          <p:cNvCxnSpPr>
            <a:cxnSpLocks noChangeShapeType="1"/>
          </p:cNvCxnSpPr>
          <p:nvPr/>
        </p:nvCxnSpPr>
        <p:spPr bwMode="auto">
          <a:xfrm>
            <a:off x="2346325" y="2835275"/>
            <a:ext cx="1588" cy="182563"/>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7" name="AutoShape 33"/>
          <p:cNvCxnSpPr>
            <a:cxnSpLocks noChangeShapeType="1"/>
          </p:cNvCxnSpPr>
          <p:nvPr/>
        </p:nvCxnSpPr>
        <p:spPr bwMode="auto">
          <a:xfrm>
            <a:off x="2339975" y="3429000"/>
            <a:ext cx="1588" cy="182563"/>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58" name="AutoShape 34"/>
          <p:cNvCxnSpPr>
            <a:cxnSpLocks noChangeShapeType="1"/>
          </p:cNvCxnSpPr>
          <p:nvPr/>
        </p:nvCxnSpPr>
        <p:spPr bwMode="auto">
          <a:xfrm>
            <a:off x="3419475" y="5489575"/>
            <a:ext cx="1588" cy="228600"/>
          </a:xfrm>
          <a:prstGeom prst="straightConnector1">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66633"/>
                                        </p:tgtEl>
                                        <p:attrNameLst>
                                          <p:attrName>style.visibility</p:attrName>
                                        </p:attrNameLst>
                                      </p:cBhvr>
                                      <p:to>
                                        <p:strVal val="visible"/>
                                      </p:to>
                                    </p:set>
                                    <p:animEffect transition="in" filter="strips(upRight)">
                                      <p:cBhvr>
                                        <p:cTn id="7" dur="500"/>
                                        <p:tgtEl>
                                          <p:spTgt spid="666633"/>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66635"/>
                                        </p:tgtEl>
                                        <p:attrNameLst>
                                          <p:attrName>style.visibility</p:attrName>
                                        </p:attrNameLst>
                                      </p:cBhvr>
                                      <p:to>
                                        <p:strVal val="visible"/>
                                      </p:to>
                                    </p:set>
                                    <p:animEffect transition="in" filter="strips(downRight)">
                                      <p:cBhvr>
                                        <p:cTn id="11" dur="500"/>
                                        <p:tgtEl>
                                          <p:spTgt spid="666635"/>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666628"/>
                                        </p:tgtEl>
                                        <p:attrNameLst>
                                          <p:attrName>style.visibility</p:attrName>
                                        </p:attrNameLst>
                                      </p:cBhvr>
                                      <p:to>
                                        <p:strVal val="visible"/>
                                      </p:to>
                                    </p:set>
                                    <p:animEffect transition="in" filter="strips(upRight)">
                                      <p:cBhvr>
                                        <p:cTn id="15" dur="500"/>
                                        <p:tgtEl>
                                          <p:spTgt spid="666628"/>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666656"/>
                                        </p:tgtEl>
                                        <p:attrNameLst>
                                          <p:attrName>style.visibility</p:attrName>
                                        </p:attrNameLst>
                                      </p:cBhvr>
                                      <p:to>
                                        <p:strVal val="visible"/>
                                      </p:to>
                                    </p:set>
                                    <p:animEffect transition="in" filter="strips(downRight)">
                                      <p:cBhvr>
                                        <p:cTn id="19" dur="500"/>
                                        <p:tgtEl>
                                          <p:spTgt spid="666656"/>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666634"/>
                                        </p:tgtEl>
                                        <p:attrNameLst>
                                          <p:attrName>style.visibility</p:attrName>
                                        </p:attrNameLst>
                                      </p:cBhvr>
                                      <p:to>
                                        <p:strVal val="visible"/>
                                      </p:to>
                                    </p:set>
                                    <p:animEffect transition="in" filter="strips(upRight)">
                                      <p:cBhvr>
                                        <p:cTn id="23" dur="500"/>
                                        <p:tgtEl>
                                          <p:spTgt spid="666634"/>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666657"/>
                                        </p:tgtEl>
                                        <p:attrNameLst>
                                          <p:attrName>style.visibility</p:attrName>
                                        </p:attrNameLst>
                                      </p:cBhvr>
                                      <p:to>
                                        <p:strVal val="visible"/>
                                      </p:to>
                                    </p:set>
                                    <p:animEffect transition="in" filter="strips(downRight)">
                                      <p:cBhvr>
                                        <p:cTn id="27" dur="500"/>
                                        <p:tgtEl>
                                          <p:spTgt spid="666657"/>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666632"/>
                                        </p:tgtEl>
                                        <p:attrNameLst>
                                          <p:attrName>style.visibility</p:attrName>
                                        </p:attrNameLst>
                                      </p:cBhvr>
                                      <p:to>
                                        <p:strVal val="visible"/>
                                      </p:to>
                                    </p:set>
                                    <p:animEffect transition="in" filter="strips(upRight)">
                                      <p:cBhvr>
                                        <p:cTn id="31" dur="500"/>
                                        <p:tgtEl>
                                          <p:spTgt spid="666632"/>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66646"/>
                                        </p:tgtEl>
                                        <p:attrNameLst>
                                          <p:attrName>style.visibility</p:attrName>
                                        </p:attrNameLst>
                                      </p:cBhvr>
                                      <p:to>
                                        <p:strVal val="visible"/>
                                      </p:to>
                                    </p:set>
                                    <p:animEffect transition="in" filter="strips(downRight)">
                                      <p:cBhvr>
                                        <p:cTn id="35" dur="500"/>
                                        <p:tgtEl>
                                          <p:spTgt spid="666646"/>
                                        </p:tgtEl>
                                      </p:cBhvr>
                                    </p:animEffect>
                                  </p:childTnLst>
                                </p:cTn>
                              </p:par>
                            </p:childTnLst>
                          </p:cTn>
                        </p:par>
                        <p:par>
                          <p:cTn id="36" fill="hold" nodeType="afterGroup">
                            <p:stCondLst>
                              <p:cond delay="4000"/>
                            </p:stCondLst>
                            <p:childTnLst>
                              <p:par>
                                <p:cTn id="37" presetID="18" presetClass="entr" presetSubtype="6" fill="hold" nodeType="afterEffect">
                                  <p:stCondLst>
                                    <p:cond delay="0"/>
                                  </p:stCondLst>
                                  <p:childTnLst>
                                    <p:set>
                                      <p:cBhvr>
                                        <p:cTn id="38" dur="1" fill="hold">
                                          <p:stCondLst>
                                            <p:cond delay="0"/>
                                          </p:stCondLst>
                                        </p:cTn>
                                        <p:tgtEl>
                                          <p:spTgt spid="666648"/>
                                        </p:tgtEl>
                                        <p:attrNameLst>
                                          <p:attrName>style.visibility</p:attrName>
                                        </p:attrNameLst>
                                      </p:cBhvr>
                                      <p:to>
                                        <p:strVal val="visible"/>
                                      </p:to>
                                    </p:set>
                                    <p:animEffect transition="in" filter="strips(downRight)">
                                      <p:cBhvr>
                                        <p:cTn id="39" dur="500"/>
                                        <p:tgtEl>
                                          <p:spTgt spid="666648"/>
                                        </p:tgtEl>
                                      </p:cBhvr>
                                    </p:animEffect>
                                  </p:childTnLst>
                                </p:cTn>
                              </p:par>
                            </p:childTnLst>
                          </p:cTn>
                        </p:par>
                        <p:par>
                          <p:cTn id="40" fill="hold" nodeType="afterGroup">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666643"/>
                                        </p:tgtEl>
                                        <p:attrNameLst>
                                          <p:attrName>style.visibility</p:attrName>
                                        </p:attrNameLst>
                                      </p:cBhvr>
                                      <p:to>
                                        <p:strVal val="visible"/>
                                      </p:to>
                                    </p:set>
                                    <p:animEffect transition="in" filter="strips(upRight)">
                                      <p:cBhvr>
                                        <p:cTn id="43" dur="500"/>
                                        <p:tgtEl>
                                          <p:spTgt spid="666643"/>
                                        </p:tgtEl>
                                      </p:cBhvr>
                                    </p:animEffect>
                                  </p:childTnLst>
                                </p:cTn>
                              </p:par>
                            </p:childTnLst>
                          </p:cTn>
                        </p:par>
                        <p:par>
                          <p:cTn id="44" fill="hold" nodeType="afterGroup">
                            <p:stCondLst>
                              <p:cond delay="5000"/>
                            </p:stCondLst>
                            <p:childTnLst>
                              <p:par>
                                <p:cTn id="45" presetID="18" presetClass="entr" presetSubtype="6" fill="hold" nodeType="afterEffect">
                                  <p:stCondLst>
                                    <p:cond delay="0"/>
                                  </p:stCondLst>
                                  <p:childTnLst>
                                    <p:set>
                                      <p:cBhvr>
                                        <p:cTn id="46" dur="1" fill="hold">
                                          <p:stCondLst>
                                            <p:cond delay="0"/>
                                          </p:stCondLst>
                                        </p:cTn>
                                        <p:tgtEl>
                                          <p:spTgt spid="666654"/>
                                        </p:tgtEl>
                                        <p:attrNameLst>
                                          <p:attrName>style.visibility</p:attrName>
                                        </p:attrNameLst>
                                      </p:cBhvr>
                                      <p:to>
                                        <p:strVal val="visible"/>
                                      </p:to>
                                    </p:set>
                                    <p:animEffect transition="in" filter="strips(downRight)">
                                      <p:cBhvr>
                                        <p:cTn id="47" dur="500"/>
                                        <p:tgtEl>
                                          <p:spTgt spid="666654"/>
                                        </p:tgtEl>
                                      </p:cBhvr>
                                    </p:animEffect>
                                  </p:childTnLst>
                                </p:cTn>
                              </p:par>
                            </p:childTnLst>
                          </p:cTn>
                        </p:par>
                        <p:par>
                          <p:cTn id="48" fill="hold" nodeType="afterGroup">
                            <p:stCondLst>
                              <p:cond delay="5500"/>
                            </p:stCondLst>
                            <p:childTnLst>
                              <p:par>
                                <p:cTn id="49" presetID="18" presetClass="entr" presetSubtype="3" fill="hold" grpId="0" nodeType="afterEffect">
                                  <p:stCondLst>
                                    <p:cond delay="0"/>
                                  </p:stCondLst>
                                  <p:childTnLst>
                                    <p:set>
                                      <p:cBhvr>
                                        <p:cTn id="50" dur="1" fill="hold">
                                          <p:stCondLst>
                                            <p:cond delay="0"/>
                                          </p:stCondLst>
                                        </p:cTn>
                                        <p:tgtEl>
                                          <p:spTgt spid="666642"/>
                                        </p:tgtEl>
                                        <p:attrNameLst>
                                          <p:attrName>style.visibility</p:attrName>
                                        </p:attrNameLst>
                                      </p:cBhvr>
                                      <p:to>
                                        <p:strVal val="visible"/>
                                      </p:to>
                                    </p:set>
                                    <p:animEffect transition="in" filter="strips(upRight)">
                                      <p:cBhvr>
                                        <p:cTn id="51" dur="500"/>
                                        <p:tgtEl>
                                          <p:spTgt spid="666642"/>
                                        </p:tgtEl>
                                      </p:cBhvr>
                                    </p:animEffect>
                                  </p:childTnLst>
                                </p:cTn>
                              </p:par>
                            </p:childTnLst>
                          </p:cTn>
                        </p:par>
                        <p:par>
                          <p:cTn id="52" fill="hold" nodeType="afterGroup">
                            <p:stCondLst>
                              <p:cond delay="6000"/>
                            </p:stCondLst>
                            <p:childTnLst>
                              <p:par>
                                <p:cTn id="53" presetID="18" presetClass="entr" presetSubtype="6" fill="hold" nodeType="afterEffect">
                                  <p:stCondLst>
                                    <p:cond delay="0"/>
                                  </p:stCondLst>
                                  <p:childTnLst>
                                    <p:set>
                                      <p:cBhvr>
                                        <p:cTn id="54" dur="1" fill="hold">
                                          <p:stCondLst>
                                            <p:cond delay="0"/>
                                          </p:stCondLst>
                                        </p:cTn>
                                        <p:tgtEl>
                                          <p:spTgt spid="666658"/>
                                        </p:tgtEl>
                                        <p:attrNameLst>
                                          <p:attrName>style.visibility</p:attrName>
                                        </p:attrNameLst>
                                      </p:cBhvr>
                                      <p:to>
                                        <p:strVal val="visible"/>
                                      </p:to>
                                    </p:set>
                                    <p:animEffect transition="in" filter="strips(downRight)">
                                      <p:cBhvr>
                                        <p:cTn id="55" dur="500"/>
                                        <p:tgtEl>
                                          <p:spTgt spid="666658"/>
                                        </p:tgtEl>
                                      </p:cBhvr>
                                    </p:animEffect>
                                  </p:childTnLst>
                                </p:cTn>
                              </p:par>
                            </p:childTnLst>
                          </p:cTn>
                        </p:par>
                        <p:par>
                          <p:cTn id="56" fill="hold" nodeType="afterGroup">
                            <p:stCondLst>
                              <p:cond delay="6500"/>
                            </p:stCondLst>
                            <p:childTnLst>
                              <p:par>
                                <p:cTn id="57" presetID="18" presetClass="entr" presetSubtype="3" fill="hold" grpId="0" nodeType="afterEffect">
                                  <p:stCondLst>
                                    <p:cond delay="0"/>
                                  </p:stCondLst>
                                  <p:childTnLst>
                                    <p:set>
                                      <p:cBhvr>
                                        <p:cTn id="58" dur="1" fill="hold">
                                          <p:stCondLst>
                                            <p:cond delay="0"/>
                                          </p:stCondLst>
                                        </p:cTn>
                                        <p:tgtEl>
                                          <p:spTgt spid="666644"/>
                                        </p:tgtEl>
                                        <p:attrNameLst>
                                          <p:attrName>style.visibility</p:attrName>
                                        </p:attrNameLst>
                                      </p:cBhvr>
                                      <p:to>
                                        <p:strVal val="visible"/>
                                      </p:to>
                                    </p:set>
                                    <p:animEffect transition="in" filter="strips(upRight)">
                                      <p:cBhvr>
                                        <p:cTn id="59" dur="500"/>
                                        <p:tgtEl>
                                          <p:spTgt spid="666644"/>
                                        </p:tgtEl>
                                      </p:cBhvr>
                                    </p:animEffect>
                                  </p:childTnLst>
                                </p:cTn>
                              </p:par>
                            </p:childTnLst>
                          </p:cTn>
                        </p:par>
                        <p:par>
                          <p:cTn id="60" fill="hold" nodeType="afterGroup">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666639"/>
                                        </p:tgtEl>
                                        <p:attrNameLst>
                                          <p:attrName>style.visibility</p:attrName>
                                        </p:attrNameLst>
                                      </p:cBhvr>
                                      <p:to>
                                        <p:strVal val="visible"/>
                                      </p:to>
                                    </p:set>
                                    <p:animEffect transition="in" filter="strips(downLeft)">
                                      <p:cBhvr>
                                        <p:cTn id="63" dur="500"/>
                                        <p:tgtEl>
                                          <p:spTgt spid="666639"/>
                                        </p:tgtEl>
                                      </p:cBhvr>
                                    </p:animEffect>
                                  </p:childTnLst>
                                </p:cTn>
                              </p:par>
                            </p:childTnLst>
                          </p:cTn>
                        </p:par>
                        <p:par>
                          <p:cTn id="64" fill="hold" nodeType="afterGroup">
                            <p:stCondLst>
                              <p:cond delay="7500"/>
                            </p:stCondLst>
                            <p:childTnLst>
                              <p:par>
                                <p:cTn id="65" presetID="18" presetClass="entr" presetSubtype="12" fill="hold" nodeType="afterEffect">
                                  <p:stCondLst>
                                    <p:cond delay="0"/>
                                  </p:stCondLst>
                                  <p:childTnLst>
                                    <p:set>
                                      <p:cBhvr>
                                        <p:cTn id="66" dur="1" fill="hold">
                                          <p:stCondLst>
                                            <p:cond delay="0"/>
                                          </p:stCondLst>
                                        </p:cTn>
                                        <p:tgtEl>
                                          <p:spTgt spid="666638"/>
                                        </p:tgtEl>
                                        <p:attrNameLst>
                                          <p:attrName>style.visibility</p:attrName>
                                        </p:attrNameLst>
                                      </p:cBhvr>
                                      <p:to>
                                        <p:strVal val="visible"/>
                                      </p:to>
                                    </p:set>
                                    <p:animEffect transition="in" filter="strips(downLeft)">
                                      <p:cBhvr>
                                        <p:cTn id="67" dur="500"/>
                                        <p:tgtEl>
                                          <p:spTgt spid="666638"/>
                                        </p:tgtEl>
                                      </p:cBhvr>
                                    </p:animEffect>
                                  </p:childTnLst>
                                </p:cTn>
                              </p:par>
                            </p:childTnLst>
                          </p:cTn>
                        </p:par>
                        <p:par>
                          <p:cTn id="68" fill="hold" nodeType="afterGroup">
                            <p:stCondLst>
                              <p:cond delay="8000"/>
                            </p:stCondLst>
                            <p:childTnLst>
                              <p:par>
                                <p:cTn id="69" presetID="18" presetClass="entr" presetSubtype="3" fill="hold" grpId="0" nodeType="afterEffect">
                                  <p:stCondLst>
                                    <p:cond delay="0"/>
                                  </p:stCondLst>
                                  <p:childTnLst>
                                    <p:set>
                                      <p:cBhvr>
                                        <p:cTn id="70" dur="1" fill="hold">
                                          <p:stCondLst>
                                            <p:cond delay="0"/>
                                          </p:stCondLst>
                                        </p:cTn>
                                        <p:tgtEl>
                                          <p:spTgt spid="666630"/>
                                        </p:tgtEl>
                                        <p:attrNameLst>
                                          <p:attrName>style.visibility</p:attrName>
                                        </p:attrNameLst>
                                      </p:cBhvr>
                                      <p:to>
                                        <p:strVal val="visible"/>
                                      </p:to>
                                    </p:set>
                                    <p:animEffect transition="in" filter="strips(upRight)">
                                      <p:cBhvr>
                                        <p:cTn id="71" dur="500"/>
                                        <p:tgtEl>
                                          <p:spTgt spid="666630"/>
                                        </p:tgtEl>
                                      </p:cBhvr>
                                    </p:animEffect>
                                  </p:childTnLst>
                                </p:cTn>
                              </p:par>
                            </p:childTnLst>
                          </p:cTn>
                        </p:par>
                        <p:par>
                          <p:cTn id="72" fill="hold" nodeType="afterGroup">
                            <p:stCondLst>
                              <p:cond delay="8500"/>
                            </p:stCondLst>
                            <p:childTnLst>
                              <p:par>
                                <p:cTn id="73" presetID="18" presetClass="entr" presetSubtype="12" fill="hold" nodeType="afterEffect">
                                  <p:stCondLst>
                                    <p:cond delay="0"/>
                                  </p:stCondLst>
                                  <p:childTnLst>
                                    <p:set>
                                      <p:cBhvr>
                                        <p:cTn id="74" dur="1" fill="hold">
                                          <p:stCondLst>
                                            <p:cond delay="0"/>
                                          </p:stCondLst>
                                        </p:cTn>
                                        <p:tgtEl>
                                          <p:spTgt spid="666652"/>
                                        </p:tgtEl>
                                        <p:attrNameLst>
                                          <p:attrName>style.visibility</p:attrName>
                                        </p:attrNameLst>
                                      </p:cBhvr>
                                      <p:to>
                                        <p:strVal val="visible"/>
                                      </p:to>
                                    </p:set>
                                    <p:animEffect transition="in" filter="strips(downLeft)">
                                      <p:cBhvr>
                                        <p:cTn id="75" dur="500"/>
                                        <p:tgtEl>
                                          <p:spTgt spid="666652"/>
                                        </p:tgtEl>
                                      </p:cBhvr>
                                    </p:animEffect>
                                  </p:childTnLst>
                                </p:cTn>
                              </p:par>
                            </p:childTnLst>
                          </p:cTn>
                        </p:par>
                        <p:par>
                          <p:cTn id="76" fill="hold" nodeType="afterGroup">
                            <p:stCondLst>
                              <p:cond delay="9000"/>
                            </p:stCondLst>
                            <p:childTnLst>
                              <p:par>
                                <p:cTn id="77" presetID="18" presetClass="entr" presetSubtype="3" fill="hold" grpId="0" nodeType="afterEffect">
                                  <p:stCondLst>
                                    <p:cond delay="0"/>
                                  </p:stCondLst>
                                  <p:childTnLst>
                                    <p:set>
                                      <p:cBhvr>
                                        <p:cTn id="78" dur="1" fill="hold">
                                          <p:stCondLst>
                                            <p:cond delay="0"/>
                                          </p:stCondLst>
                                        </p:cTn>
                                        <p:tgtEl>
                                          <p:spTgt spid="666629"/>
                                        </p:tgtEl>
                                        <p:attrNameLst>
                                          <p:attrName>style.visibility</p:attrName>
                                        </p:attrNameLst>
                                      </p:cBhvr>
                                      <p:to>
                                        <p:strVal val="visible"/>
                                      </p:to>
                                    </p:set>
                                    <p:animEffect transition="in" filter="strips(upRight)">
                                      <p:cBhvr>
                                        <p:cTn id="79" dur="500"/>
                                        <p:tgtEl>
                                          <p:spTgt spid="666629"/>
                                        </p:tgtEl>
                                      </p:cBhvr>
                                    </p:animEffect>
                                  </p:childTnLst>
                                </p:cTn>
                              </p:par>
                            </p:childTnLst>
                          </p:cTn>
                        </p:par>
                        <p:par>
                          <p:cTn id="80" fill="hold" nodeType="afterGroup">
                            <p:stCondLst>
                              <p:cond delay="9500"/>
                            </p:stCondLst>
                            <p:childTnLst>
                              <p:par>
                                <p:cTn id="81" presetID="18" presetClass="entr" presetSubtype="12" fill="hold" nodeType="afterEffect">
                                  <p:stCondLst>
                                    <p:cond delay="0"/>
                                  </p:stCondLst>
                                  <p:childTnLst>
                                    <p:set>
                                      <p:cBhvr>
                                        <p:cTn id="82" dur="1" fill="hold">
                                          <p:stCondLst>
                                            <p:cond delay="0"/>
                                          </p:stCondLst>
                                        </p:cTn>
                                        <p:tgtEl>
                                          <p:spTgt spid="666653"/>
                                        </p:tgtEl>
                                        <p:attrNameLst>
                                          <p:attrName>style.visibility</p:attrName>
                                        </p:attrNameLst>
                                      </p:cBhvr>
                                      <p:to>
                                        <p:strVal val="visible"/>
                                      </p:to>
                                    </p:set>
                                    <p:animEffect transition="in" filter="strips(downLeft)">
                                      <p:cBhvr>
                                        <p:cTn id="83" dur="500"/>
                                        <p:tgtEl>
                                          <p:spTgt spid="666653"/>
                                        </p:tgtEl>
                                      </p:cBhvr>
                                    </p:animEffect>
                                  </p:childTnLst>
                                </p:cTn>
                              </p:par>
                            </p:childTnLst>
                          </p:cTn>
                        </p:par>
                        <p:par>
                          <p:cTn id="84" fill="hold" nodeType="afterGroup">
                            <p:stCondLst>
                              <p:cond delay="10000"/>
                            </p:stCondLst>
                            <p:childTnLst>
                              <p:par>
                                <p:cTn id="85" presetID="18" presetClass="entr" presetSubtype="3" fill="hold" grpId="0" nodeType="afterEffect">
                                  <p:stCondLst>
                                    <p:cond delay="0"/>
                                  </p:stCondLst>
                                  <p:childTnLst>
                                    <p:set>
                                      <p:cBhvr>
                                        <p:cTn id="86" dur="1" fill="hold">
                                          <p:stCondLst>
                                            <p:cond delay="0"/>
                                          </p:stCondLst>
                                        </p:cTn>
                                        <p:tgtEl>
                                          <p:spTgt spid="666631"/>
                                        </p:tgtEl>
                                        <p:attrNameLst>
                                          <p:attrName>style.visibility</p:attrName>
                                        </p:attrNameLst>
                                      </p:cBhvr>
                                      <p:to>
                                        <p:strVal val="visible"/>
                                      </p:to>
                                    </p:set>
                                    <p:animEffect transition="in" filter="strips(upRight)">
                                      <p:cBhvr>
                                        <p:cTn id="87" dur="500"/>
                                        <p:tgtEl>
                                          <p:spTgt spid="666631"/>
                                        </p:tgtEl>
                                      </p:cBhvr>
                                    </p:animEffect>
                                  </p:childTnLst>
                                </p:cTn>
                              </p:par>
                            </p:childTnLst>
                          </p:cTn>
                        </p:par>
                        <p:par>
                          <p:cTn id="88" fill="hold" nodeType="afterGroup">
                            <p:stCondLst>
                              <p:cond delay="10500"/>
                            </p:stCondLst>
                            <p:childTnLst>
                              <p:par>
                                <p:cTn id="89" presetID="18" presetClass="entr" presetSubtype="6" fill="hold" grpId="0" nodeType="afterEffect">
                                  <p:stCondLst>
                                    <p:cond delay="0"/>
                                  </p:stCondLst>
                                  <p:childTnLst>
                                    <p:set>
                                      <p:cBhvr>
                                        <p:cTn id="90" dur="1" fill="hold">
                                          <p:stCondLst>
                                            <p:cond delay="0"/>
                                          </p:stCondLst>
                                        </p:cTn>
                                        <p:tgtEl>
                                          <p:spTgt spid="666627">
                                            <p:bg/>
                                          </p:spTgt>
                                        </p:tgtEl>
                                        <p:attrNameLst>
                                          <p:attrName>style.visibility</p:attrName>
                                        </p:attrNameLst>
                                      </p:cBhvr>
                                      <p:to>
                                        <p:strVal val="visible"/>
                                      </p:to>
                                    </p:set>
                                    <p:animEffect transition="in" filter="strips(downRight)">
                                      <p:cBhvr>
                                        <p:cTn id="91" dur="500"/>
                                        <p:tgtEl>
                                          <p:spTgt spid="666627">
                                            <p:bg/>
                                          </p:spTgt>
                                        </p:tgtEl>
                                      </p:cBhvr>
                                    </p:animEffect>
                                  </p:childTnLst>
                                </p:cTn>
                              </p:par>
                            </p:childTnLst>
                          </p:cTn>
                        </p:par>
                        <p:par>
                          <p:cTn id="92" fill="hold" nodeType="afterGroup">
                            <p:stCondLst>
                              <p:cond delay="11000"/>
                            </p:stCondLst>
                            <p:childTnLst>
                              <p:par>
                                <p:cTn id="93" presetID="18" presetClass="entr" presetSubtype="6" fill="hold" grpId="0" nodeType="afterEffect">
                                  <p:stCondLst>
                                    <p:cond delay="0"/>
                                  </p:stCondLst>
                                  <p:childTnLst>
                                    <p:set>
                                      <p:cBhvr>
                                        <p:cTn id="94" dur="1" fill="hold">
                                          <p:stCondLst>
                                            <p:cond delay="0"/>
                                          </p:stCondLst>
                                        </p:cTn>
                                        <p:tgtEl>
                                          <p:spTgt spid="666627">
                                            <p:txEl>
                                              <p:pRg st="0" end="0"/>
                                            </p:txEl>
                                          </p:spTgt>
                                        </p:tgtEl>
                                        <p:attrNameLst>
                                          <p:attrName>style.visibility</p:attrName>
                                        </p:attrNameLst>
                                      </p:cBhvr>
                                      <p:to>
                                        <p:strVal val="visible"/>
                                      </p:to>
                                    </p:set>
                                    <p:animEffect transition="in" filter="strips(downRight)">
                                      <p:cBhvr>
                                        <p:cTn id="95" dur="500"/>
                                        <p:tgtEl>
                                          <p:spTgt spid="666627">
                                            <p:txEl>
                                              <p:pRg st="0" end="0"/>
                                            </p:txEl>
                                          </p:spTgt>
                                        </p:tgtEl>
                                      </p:cBhvr>
                                    </p:animEffect>
                                  </p:childTnLst>
                                </p:cTn>
                              </p:par>
                            </p:childTnLst>
                          </p:cTn>
                        </p:par>
                        <p:par>
                          <p:cTn id="96" fill="hold" nodeType="afterGroup">
                            <p:stCondLst>
                              <p:cond delay="11500"/>
                            </p:stCondLst>
                            <p:childTnLst>
                              <p:par>
                                <p:cTn id="97" presetID="18" presetClass="entr" presetSubtype="6" fill="hold" grpId="0" nodeType="afterEffect">
                                  <p:stCondLst>
                                    <p:cond delay="0"/>
                                  </p:stCondLst>
                                  <p:childTnLst>
                                    <p:set>
                                      <p:cBhvr>
                                        <p:cTn id="98" dur="1" fill="hold">
                                          <p:stCondLst>
                                            <p:cond delay="0"/>
                                          </p:stCondLst>
                                        </p:cTn>
                                        <p:tgtEl>
                                          <p:spTgt spid="666627">
                                            <p:txEl>
                                              <p:pRg st="1" end="1"/>
                                            </p:txEl>
                                          </p:spTgt>
                                        </p:tgtEl>
                                        <p:attrNameLst>
                                          <p:attrName>style.visibility</p:attrName>
                                        </p:attrNameLst>
                                      </p:cBhvr>
                                      <p:to>
                                        <p:strVal val="visible"/>
                                      </p:to>
                                    </p:set>
                                    <p:animEffect transition="in" filter="strips(downRight)">
                                      <p:cBhvr>
                                        <p:cTn id="99" dur="500"/>
                                        <p:tgtEl>
                                          <p:spTgt spid="666627">
                                            <p:txEl>
                                              <p:pRg st="1" end="1"/>
                                            </p:txEl>
                                          </p:spTgt>
                                        </p:tgtEl>
                                      </p:cBhvr>
                                    </p:animEffect>
                                  </p:childTnLst>
                                </p:cTn>
                              </p:par>
                            </p:childTnLst>
                          </p:cTn>
                        </p:par>
                        <p:par>
                          <p:cTn id="100" fill="hold" nodeType="afterGroup">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66627">
                                            <p:txEl>
                                              <p:pRg st="2" end="2"/>
                                            </p:txEl>
                                          </p:spTgt>
                                        </p:tgtEl>
                                        <p:attrNameLst>
                                          <p:attrName>style.visibility</p:attrName>
                                        </p:attrNameLst>
                                      </p:cBhvr>
                                      <p:to>
                                        <p:strVal val="visible"/>
                                      </p:to>
                                    </p:set>
                                    <p:animEffect transition="in" filter="strips(downRight)">
                                      <p:cBhvr>
                                        <p:cTn id="103" dur="500"/>
                                        <p:tgtEl>
                                          <p:spTgt spid="666627">
                                            <p:txEl>
                                              <p:pRg st="2" end="2"/>
                                            </p:txEl>
                                          </p:spTgt>
                                        </p:tgtEl>
                                      </p:cBhvr>
                                    </p:animEffect>
                                  </p:childTnLst>
                                </p:cTn>
                              </p:par>
                            </p:childTnLst>
                          </p:cTn>
                        </p:par>
                        <p:par>
                          <p:cTn id="104" fill="hold" nodeType="afterGroup">
                            <p:stCondLst>
                              <p:cond delay="12500"/>
                            </p:stCondLst>
                            <p:childTnLst>
                              <p:par>
                                <p:cTn id="105" presetID="18" presetClass="entr" presetSubtype="6" fill="hold" grpId="0" nodeType="afterEffect">
                                  <p:stCondLst>
                                    <p:cond delay="0"/>
                                  </p:stCondLst>
                                  <p:childTnLst>
                                    <p:set>
                                      <p:cBhvr>
                                        <p:cTn id="106" dur="1" fill="hold">
                                          <p:stCondLst>
                                            <p:cond delay="0"/>
                                          </p:stCondLst>
                                        </p:cTn>
                                        <p:tgtEl>
                                          <p:spTgt spid="666627">
                                            <p:txEl>
                                              <p:pRg st="3" end="3"/>
                                            </p:txEl>
                                          </p:spTgt>
                                        </p:tgtEl>
                                        <p:attrNameLst>
                                          <p:attrName>style.visibility</p:attrName>
                                        </p:attrNameLst>
                                      </p:cBhvr>
                                      <p:to>
                                        <p:strVal val="visible"/>
                                      </p:to>
                                    </p:set>
                                    <p:animEffect transition="in" filter="strips(downRight)">
                                      <p:cBhvr>
                                        <p:cTn id="107" dur="500"/>
                                        <p:tgtEl>
                                          <p:spTgt spid="666627">
                                            <p:txEl>
                                              <p:pRg st="3" end="3"/>
                                            </p:txEl>
                                          </p:spTgt>
                                        </p:tgtEl>
                                      </p:cBhvr>
                                    </p:animEffect>
                                  </p:childTnLst>
                                </p:cTn>
                              </p:par>
                            </p:childTnLst>
                          </p:cTn>
                        </p:par>
                        <p:par>
                          <p:cTn id="108" fill="hold" nodeType="afterGroup">
                            <p:stCondLst>
                              <p:cond delay="13000"/>
                            </p:stCondLst>
                            <p:childTnLst>
                              <p:par>
                                <p:cTn id="109" presetID="18" presetClass="entr" presetSubtype="6" fill="hold" grpId="0" nodeType="afterEffect">
                                  <p:stCondLst>
                                    <p:cond delay="0"/>
                                  </p:stCondLst>
                                  <p:childTnLst>
                                    <p:set>
                                      <p:cBhvr>
                                        <p:cTn id="110" dur="1" fill="hold">
                                          <p:stCondLst>
                                            <p:cond delay="0"/>
                                          </p:stCondLst>
                                        </p:cTn>
                                        <p:tgtEl>
                                          <p:spTgt spid="666627">
                                            <p:txEl>
                                              <p:pRg st="4" end="4"/>
                                            </p:txEl>
                                          </p:spTgt>
                                        </p:tgtEl>
                                        <p:attrNameLst>
                                          <p:attrName>style.visibility</p:attrName>
                                        </p:attrNameLst>
                                      </p:cBhvr>
                                      <p:to>
                                        <p:strVal val="visible"/>
                                      </p:to>
                                    </p:set>
                                    <p:animEffect transition="in" filter="strips(downRight)">
                                      <p:cBhvr>
                                        <p:cTn id="111" dur="500"/>
                                        <p:tgtEl>
                                          <p:spTgt spid="666627">
                                            <p:txEl>
                                              <p:pRg st="4" end="4"/>
                                            </p:txEl>
                                          </p:spTgt>
                                        </p:tgtEl>
                                      </p:cBhvr>
                                    </p:animEffect>
                                  </p:childTnLst>
                                </p:cTn>
                              </p:par>
                            </p:childTnLst>
                          </p:cTn>
                        </p:par>
                        <p:par>
                          <p:cTn id="112" fill="hold" nodeType="afterGroup">
                            <p:stCondLst>
                              <p:cond delay="13500"/>
                            </p:stCondLst>
                            <p:childTnLst>
                              <p:par>
                                <p:cTn id="113" presetID="18" presetClass="entr" presetSubtype="6" fill="hold" grpId="0" nodeType="afterEffect">
                                  <p:stCondLst>
                                    <p:cond delay="0"/>
                                  </p:stCondLst>
                                  <p:childTnLst>
                                    <p:set>
                                      <p:cBhvr>
                                        <p:cTn id="114" dur="1" fill="hold">
                                          <p:stCondLst>
                                            <p:cond delay="0"/>
                                          </p:stCondLst>
                                        </p:cTn>
                                        <p:tgtEl>
                                          <p:spTgt spid="666627">
                                            <p:txEl>
                                              <p:pRg st="6" end="6"/>
                                            </p:txEl>
                                          </p:spTgt>
                                        </p:tgtEl>
                                        <p:attrNameLst>
                                          <p:attrName>style.visibility</p:attrName>
                                        </p:attrNameLst>
                                      </p:cBhvr>
                                      <p:to>
                                        <p:strVal val="visible"/>
                                      </p:to>
                                    </p:set>
                                    <p:animEffect transition="in" filter="strips(downRight)">
                                      <p:cBhvr>
                                        <p:cTn id="115" dur="500"/>
                                        <p:tgtEl>
                                          <p:spTgt spid="666627">
                                            <p:txEl>
                                              <p:pRg st="6" end="6"/>
                                            </p:txEl>
                                          </p:spTgt>
                                        </p:tgtEl>
                                      </p:cBhvr>
                                    </p:animEffect>
                                  </p:childTnLst>
                                </p:cTn>
                              </p:par>
                            </p:childTnLst>
                          </p:cTn>
                        </p:par>
                        <p:par>
                          <p:cTn id="116" fill="hold" nodeType="afterGroup">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666627">
                                            <p:txEl>
                                              <p:pRg st="7" end="7"/>
                                            </p:txEl>
                                          </p:spTgt>
                                        </p:tgtEl>
                                        <p:attrNameLst>
                                          <p:attrName>style.visibility</p:attrName>
                                        </p:attrNameLst>
                                      </p:cBhvr>
                                      <p:to>
                                        <p:strVal val="visible"/>
                                      </p:to>
                                    </p:set>
                                    <p:animEffect transition="in" filter="strips(downRight)">
                                      <p:cBhvr>
                                        <p:cTn id="119" dur="500"/>
                                        <p:tgtEl>
                                          <p:spTgt spid="666627">
                                            <p:txEl>
                                              <p:pRg st="7" end="7"/>
                                            </p:txEl>
                                          </p:spTgt>
                                        </p:tgtEl>
                                      </p:cBhvr>
                                    </p:animEffect>
                                  </p:childTnLst>
                                </p:cTn>
                              </p:par>
                            </p:childTnLst>
                          </p:cTn>
                        </p:par>
                        <p:par>
                          <p:cTn id="120" fill="hold" nodeType="afterGroup">
                            <p:stCondLst>
                              <p:cond delay="14500"/>
                            </p:stCondLst>
                            <p:childTnLst>
                              <p:par>
                                <p:cTn id="121" presetID="18" presetClass="entr" presetSubtype="6" fill="hold" grpId="0" nodeType="afterEffect">
                                  <p:stCondLst>
                                    <p:cond delay="0"/>
                                  </p:stCondLst>
                                  <p:childTnLst>
                                    <p:set>
                                      <p:cBhvr>
                                        <p:cTn id="122" dur="1" fill="hold">
                                          <p:stCondLst>
                                            <p:cond delay="0"/>
                                          </p:stCondLst>
                                        </p:cTn>
                                        <p:tgtEl>
                                          <p:spTgt spid="666627">
                                            <p:txEl>
                                              <p:pRg st="8" end="8"/>
                                            </p:txEl>
                                          </p:spTgt>
                                        </p:tgtEl>
                                        <p:attrNameLst>
                                          <p:attrName>style.visibility</p:attrName>
                                        </p:attrNameLst>
                                      </p:cBhvr>
                                      <p:to>
                                        <p:strVal val="visible"/>
                                      </p:to>
                                    </p:set>
                                    <p:animEffect transition="in" filter="strips(downRight)">
                                      <p:cBhvr>
                                        <p:cTn id="123" dur="500"/>
                                        <p:tgtEl>
                                          <p:spTgt spid="66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animBg="1"/>
      <p:bldP spid="666628" grpId="0" animBg="1" autoUpdateAnimBg="0"/>
      <p:bldP spid="666629" grpId="0" animBg="1" autoUpdateAnimBg="0"/>
      <p:bldP spid="666630" grpId="0" animBg="1" autoUpdateAnimBg="0"/>
      <p:bldP spid="666631" grpId="0" animBg="1" autoUpdateAnimBg="0"/>
      <p:bldP spid="666632" grpId="0" animBg="1" autoUpdateAnimBg="0"/>
      <p:bldP spid="666633" grpId="0" animBg="1" autoUpdateAnimBg="0"/>
      <p:bldP spid="666634" grpId="0" animBg="1" autoUpdateAnimBg="0"/>
      <p:bldP spid="666639" grpId="0" animBg="1"/>
      <p:bldP spid="666642" grpId="0" animBg="1" autoUpdateAnimBg="0"/>
      <p:bldP spid="666643" grpId="0" animBg="1" autoUpdateAnimBg="0"/>
      <p:bldP spid="666644" grpId="0" animBg="1" autoUpdateAnimBg="0"/>
      <p:bldP spid="66664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9900" y="693738"/>
            <a:ext cx="8137525" cy="719137"/>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Elektronik Kontroller Neler ?</a:t>
            </a:r>
          </a:p>
        </p:txBody>
      </p:sp>
      <p:sp>
        <p:nvSpPr>
          <p:cNvPr id="8192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 Doğru Firmaya mı Ait?</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Belgenin Durumu Nedir? (Açık, İptal, Kapalı, vb.)</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Belgenin Süresi Var mı?</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GTİP Doğru mu?</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Birim Doğru mu?</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Miktar Aşımı Yapılmış mı?</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vb.....</a:t>
            </a:r>
            <a:endParaRPr lang="en-US"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endParaRPr lang="en-US" altLang="tr-TR" sz="20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9900" y="693738"/>
            <a:ext cx="8137525" cy="719137"/>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Kağıt Belgeye İhtiyaç Var Mı?</a:t>
            </a:r>
          </a:p>
        </p:txBody>
      </p:sp>
      <p:sp>
        <p:nvSpPr>
          <p:cNvPr id="8294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EVET</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Belgelerin Gümrükler Dışında Kullanılmasından Dolayı Kağıt Belge Vermek Zorundayız. </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Bankalar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Noterler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Tapu Daireleri vb.</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Yeni Düzenlenen veya Revize Edilen DİİB’lere İlişkin  Kağıt Nüshalar Firma Talebine İstinaden Bölge Müdürlüklerinden Alınabilecektir. Revize Sonrası Kağıt Nüsha Taleplerinde Daha Önce Alınan DİİB Nüshasının İlgili Bölge Müdürlüğüne İadesi Zorunludur.</a:t>
            </a:r>
            <a:endParaRPr lang="en-US" altLang="tr-TR" sz="20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a:t>
            </a:r>
            <a:br>
              <a:rPr lang="tr-TR" altLang="tr-TR" sz="3300" b="1" smtClean="0">
                <a:latin typeface="Tahoma" pitchFamily="34" charset="0"/>
              </a:rPr>
            </a:br>
            <a:r>
              <a:rPr lang="tr-TR" altLang="tr-TR" sz="3300" b="1" smtClean="0">
                <a:latin typeface="Tahoma" pitchFamily="34" charset="0"/>
              </a:rPr>
              <a:t>Kazanımları (-I-)</a:t>
            </a:r>
          </a:p>
        </p:txBody>
      </p:sp>
      <p:sp>
        <p:nvSpPr>
          <p:cNvPr id="8397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Gümrük Memurları GTİP, Miktar, Değer Gibi Kontrolleri Yapmamakta, Bu Kontroller Sistem Tarafından Otomatik Olarak (Birkaç Saniye İçinde) Yapılmaktadır.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 İle İlgili Yapılan Bütün İşlemler Takip Edilebildiğinden Kapatmada Yaşanan Zaman Kaybının Önüne Geçilmektedir.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 Esnasında İstenen Hammadde Sarfiyat Tablosu İstenmemekte, Sistem Tarafından, Gerçekleşen Değerler Üzerinden Otomatik Olarak Hazırlanmaktadır.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 Kapatılmasında Aranan Beyanname Teyitleri Aranmamaktadır.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Teminatların İadesinde Yaşanan Sıkıntıların Önüne Geçilebilecektir.</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188913"/>
            <a:ext cx="8137525" cy="1258887"/>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DİR Otomasyon Uygulaması</a:t>
            </a:r>
            <a:br>
              <a:rPr lang="tr-TR" altLang="tr-TR" sz="3300" b="1" smtClean="0">
                <a:latin typeface="Tahoma" pitchFamily="34" charset="0"/>
              </a:rPr>
            </a:br>
            <a:r>
              <a:rPr lang="tr-TR" altLang="tr-TR" sz="3300" b="1" smtClean="0">
                <a:latin typeface="Tahoma" pitchFamily="34" charset="0"/>
              </a:rPr>
              <a:t>Kazanımları (-II-)</a:t>
            </a:r>
          </a:p>
        </p:txBody>
      </p:sp>
      <p:sp>
        <p:nvSpPr>
          <p:cNvPr id="84995" name="Rectangle 3"/>
          <p:cNvSpPr>
            <a:spLocks noGrp="1" noChangeArrowheads="1"/>
          </p:cNvSpPr>
          <p:nvPr>
            <p:ph type="body" idx="1"/>
          </p:nvPr>
        </p:nvSpPr>
        <p:spPr>
          <a:xfrm>
            <a:off x="468313" y="1700213"/>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1900" b="1" smtClean="0">
                <a:latin typeface="Times New Roman" pitchFamily="18" charset="0"/>
              </a:rPr>
              <a:t>Her Belge Müracaatı İçin İstenen Evraklar Sadece Bir Defa İstenmekte, Bu Evraklar Süresi Bitimine Kadar Yeniden İstenmemektedir. Belge Müracaatları İçin İse Herhangi Bir Evrak İstenmemektedir.</a:t>
            </a:r>
          </a:p>
          <a:p>
            <a:pPr marL="273050" indent="-273050" algn="just" eaLnBrk="1" hangingPunct="1">
              <a:lnSpc>
                <a:spcPct val="110000"/>
              </a:lnSpc>
              <a:buClr>
                <a:schemeClr val="tx1"/>
              </a:buClr>
              <a:buFont typeface="Wingdings" pitchFamily="2" charset="2"/>
              <a:buChar char="v"/>
            </a:pPr>
            <a:r>
              <a:rPr lang="tr-TR" altLang="tr-TR" sz="1900" b="1" smtClean="0">
                <a:latin typeface="Times New Roman" pitchFamily="18" charset="0"/>
              </a:rPr>
              <a:t>Ortalama 2 Haftada Sonuçlanan Belge Müracaatları Aynı Gün veya Bir Sonraki Gün, Revize Müracaatları İse Aynı Gün Sonuçlandırılmaktadır.</a:t>
            </a:r>
          </a:p>
          <a:p>
            <a:pPr marL="273050" indent="-273050" algn="just" eaLnBrk="1" hangingPunct="1">
              <a:lnSpc>
                <a:spcPct val="110000"/>
              </a:lnSpc>
              <a:buClr>
                <a:schemeClr val="tx1"/>
              </a:buClr>
              <a:buFont typeface="Wingdings" pitchFamily="2" charset="2"/>
              <a:buChar char="v"/>
            </a:pPr>
            <a:r>
              <a:rPr lang="tr-TR" altLang="tr-TR" sz="1900" b="1" smtClean="0">
                <a:latin typeface="Times New Roman" pitchFamily="18" charset="0"/>
              </a:rPr>
              <a:t>Sisteme Dahil Olan Firmalar Bütün İşlemlerini Kendi Ofislerinden Yapabilmekte (Müracaat, Her Türlü Revize, Kapatma, İptal vb.), Belge İle İlgili Yapılan İthalat ve İhracat İşlemlerini Anında Takip Edebilmektedirler.</a:t>
            </a:r>
          </a:p>
          <a:p>
            <a:pPr marL="273050" indent="-273050" algn="just" eaLnBrk="1" hangingPunct="1">
              <a:lnSpc>
                <a:spcPct val="110000"/>
              </a:lnSpc>
              <a:buClr>
                <a:schemeClr val="tx1"/>
              </a:buClr>
              <a:buFont typeface="Wingdings" pitchFamily="2" charset="2"/>
              <a:buChar char="v"/>
            </a:pPr>
            <a:r>
              <a:rPr lang="tr-TR" altLang="tr-TR" sz="1900" b="1" smtClean="0">
                <a:latin typeface="Times New Roman" pitchFamily="18" charset="0"/>
              </a:rPr>
              <a:t>İthalat Esnasında DİİB Nüshasının Arkasına Yapılan Düşümler Yapılmamaktadır.</a:t>
            </a:r>
            <a:endParaRPr lang="en-US" altLang="tr-TR" sz="19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568325" y="2278063"/>
            <a:ext cx="8074025" cy="357187"/>
          </a:xfrm>
        </p:spPr>
        <p:txBody>
          <a:bodyPr/>
          <a:lstStyle/>
          <a:p>
            <a:pPr marL="176213" indent="-176213" eaLnBrk="1" hangingPunct="1">
              <a:lnSpc>
                <a:spcPct val="80000"/>
              </a:lnSpc>
              <a:buClr>
                <a:schemeClr val="tx1"/>
              </a:buClr>
              <a:buFont typeface="Wingdings" pitchFamily="2" charset="2"/>
              <a:buChar char="v"/>
            </a:pPr>
            <a:r>
              <a:rPr lang="tr-TR" altLang="tr-TR" sz="2100" b="1" smtClean="0">
                <a:latin typeface="Times New Roman" pitchFamily="18" charset="0"/>
              </a:rPr>
              <a:t>İhracat Listesi</a:t>
            </a:r>
          </a:p>
        </p:txBody>
      </p:sp>
      <p:pic>
        <p:nvPicPr>
          <p:cNvPr id="86019" name="Picture 4"/>
          <p:cNvPicPr>
            <a:picLocks noChangeAspect="1" noChangeArrowheads="1"/>
          </p:cNvPicPr>
          <p:nvPr/>
        </p:nvPicPr>
        <p:blipFill>
          <a:blip r:embed="rId2">
            <a:extLst>
              <a:ext uri="{28A0092B-C50C-407E-A947-70E740481C1C}">
                <a14:useLocalDpi xmlns:a14="http://schemas.microsoft.com/office/drawing/2010/main" val="0"/>
              </a:ext>
            </a:extLst>
          </a:blip>
          <a:srcRect l="682" t="11685" r="16118" b="55382"/>
          <a:stretch>
            <a:fillRect/>
          </a:stretch>
        </p:blipFill>
        <p:spPr bwMode="auto">
          <a:xfrm>
            <a:off x="528638" y="2719388"/>
            <a:ext cx="8137525" cy="2859087"/>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pic>
      <p:sp>
        <p:nvSpPr>
          <p:cNvPr id="86020" name="Rectangle 6"/>
          <p:cNvSpPr>
            <a:spLocks noChangeArrowheads="1"/>
          </p:cNvSpPr>
          <p:nvPr/>
        </p:nvSpPr>
        <p:spPr bwMode="auto">
          <a:xfrm>
            <a:off x="539750" y="298450"/>
            <a:ext cx="8137525" cy="1258888"/>
          </a:xfrm>
          <a:prstGeom prst="rect">
            <a:avLst/>
          </a:prstGeom>
          <a:solidFill>
            <a:srgbClr val="00CCFF">
              <a:alpha val="50195"/>
            </a:srgbClr>
          </a:solidFill>
          <a:ln w="76200" cmpd="tri">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3500" b="1">
                <a:solidFill>
                  <a:schemeClr val="tx2"/>
                </a:solidFill>
                <a:latin typeface="Tahoma" pitchFamily="34" charset="0"/>
              </a:rPr>
              <a:t>DİR Otomasyon Uygulaması</a:t>
            </a:r>
            <a:br>
              <a:rPr lang="tr-TR" altLang="tr-TR" sz="3500" b="1">
                <a:solidFill>
                  <a:schemeClr val="tx2"/>
                </a:solidFill>
                <a:latin typeface="Tahoma" pitchFamily="34" charset="0"/>
              </a:rPr>
            </a:br>
            <a:r>
              <a:rPr lang="tr-TR" altLang="tr-TR" sz="3500" b="1">
                <a:solidFill>
                  <a:schemeClr val="tx2"/>
                </a:solidFill>
                <a:latin typeface="Tahoma" pitchFamily="34" charset="0"/>
              </a:rPr>
              <a:t>Örnek Ekranlar (-I-)</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539750" y="2205038"/>
            <a:ext cx="8074025" cy="357187"/>
          </a:xfrm>
        </p:spPr>
        <p:txBody>
          <a:bodyPr/>
          <a:lstStyle/>
          <a:p>
            <a:pPr marL="176213" indent="-176213" eaLnBrk="1" hangingPunct="1">
              <a:lnSpc>
                <a:spcPct val="80000"/>
              </a:lnSpc>
              <a:buClr>
                <a:schemeClr val="tx1"/>
              </a:buClr>
              <a:buFont typeface="Wingdings" pitchFamily="2" charset="2"/>
              <a:buChar char="v"/>
            </a:pPr>
            <a:r>
              <a:rPr lang="tr-TR" altLang="tr-TR" sz="2100" b="1" smtClean="0">
                <a:latin typeface="Times New Roman" pitchFamily="18" charset="0"/>
              </a:rPr>
              <a:t>Gerçekleşen İthalat Listesi</a:t>
            </a:r>
          </a:p>
        </p:txBody>
      </p:sp>
      <p:sp>
        <p:nvSpPr>
          <p:cNvPr id="87043" name="Rectangle 4"/>
          <p:cNvSpPr>
            <a:spLocks noChangeArrowheads="1"/>
          </p:cNvSpPr>
          <p:nvPr/>
        </p:nvSpPr>
        <p:spPr bwMode="auto">
          <a:xfrm>
            <a:off x="539750" y="298450"/>
            <a:ext cx="8137525" cy="1258888"/>
          </a:xfrm>
          <a:prstGeom prst="rect">
            <a:avLst/>
          </a:prstGeom>
          <a:solidFill>
            <a:srgbClr val="00CCFF">
              <a:alpha val="50195"/>
            </a:srgbClr>
          </a:solidFill>
          <a:ln w="76200" cmpd="tri">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3500" b="1">
                <a:solidFill>
                  <a:schemeClr val="tx2"/>
                </a:solidFill>
                <a:latin typeface="Tahoma" pitchFamily="34" charset="0"/>
              </a:rPr>
              <a:t>DİR Otomasyon Uygulaması</a:t>
            </a:r>
            <a:br>
              <a:rPr lang="tr-TR" altLang="tr-TR" sz="3500" b="1">
                <a:solidFill>
                  <a:schemeClr val="tx2"/>
                </a:solidFill>
                <a:latin typeface="Tahoma" pitchFamily="34" charset="0"/>
              </a:rPr>
            </a:br>
            <a:r>
              <a:rPr lang="tr-TR" altLang="tr-TR" sz="3500" b="1">
                <a:solidFill>
                  <a:schemeClr val="tx2"/>
                </a:solidFill>
                <a:latin typeface="Tahoma" pitchFamily="34" charset="0"/>
              </a:rPr>
              <a:t>Örnek Ekranlar (-II-)</a:t>
            </a:r>
          </a:p>
        </p:txBody>
      </p:sp>
      <p:grpSp>
        <p:nvGrpSpPr>
          <p:cNvPr id="87044" name="Group 5"/>
          <p:cNvGrpSpPr>
            <a:grpSpLocks/>
          </p:cNvGrpSpPr>
          <p:nvPr/>
        </p:nvGrpSpPr>
        <p:grpSpPr bwMode="auto">
          <a:xfrm>
            <a:off x="527050" y="2781300"/>
            <a:ext cx="8137525" cy="3600450"/>
            <a:chOff x="358" y="1237"/>
            <a:chExt cx="5026" cy="2159"/>
          </a:xfrm>
        </p:grpSpPr>
        <p:pic>
          <p:nvPicPr>
            <p:cNvPr id="87045" name="Picture 6"/>
            <p:cNvPicPr>
              <a:picLocks noChangeAspect="1" noChangeArrowheads="1"/>
            </p:cNvPicPr>
            <p:nvPr/>
          </p:nvPicPr>
          <p:blipFill>
            <a:blip r:embed="rId2">
              <a:extLst>
                <a:ext uri="{28A0092B-C50C-407E-A947-70E740481C1C}">
                  <a14:useLocalDpi xmlns:a14="http://schemas.microsoft.com/office/drawing/2010/main" val="0"/>
                </a:ext>
              </a:extLst>
            </a:blip>
            <a:srcRect l="699" t="11424" r="20563" b="39885"/>
            <a:stretch>
              <a:fillRect/>
            </a:stretch>
          </p:blipFill>
          <p:spPr bwMode="auto">
            <a:xfrm>
              <a:off x="358" y="1237"/>
              <a:ext cx="5026" cy="2159"/>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pic>
        <p:sp>
          <p:nvSpPr>
            <p:cNvPr id="87046" name="Oval 7"/>
            <p:cNvSpPr>
              <a:spLocks noChangeArrowheads="1"/>
            </p:cNvSpPr>
            <p:nvPr/>
          </p:nvSpPr>
          <p:spPr bwMode="auto">
            <a:xfrm>
              <a:off x="3662" y="2240"/>
              <a:ext cx="768" cy="192"/>
            </a:xfrm>
            <a:prstGeom prst="ellipse">
              <a:avLst/>
            </a:prstGeom>
            <a:noFill/>
            <a:ln w="3175" algn="ctr">
              <a:solidFill>
                <a:srgbClr val="FF0000"/>
              </a:solidFill>
              <a:round/>
              <a:headEnd/>
              <a:tailEnd/>
            </a:ln>
            <a:effectLst>
              <a:prstShdw prst="shdw17" dist="53882" dir="2700000">
                <a:schemeClr val="hlink">
                  <a:alpha val="50000"/>
                </a:schemeClr>
              </a:prstShdw>
            </a:effectLst>
            <a:extLst>
              <a:ext uri="{909E8E84-426E-40DD-AFC4-6F175D3DCCD1}">
                <a14:hiddenFill xmlns:a14="http://schemas.microsoft.com/office/drawing/2010/main">
                  <a:solidFill>
                    <a:srgbClr val="808080"/>
                  </a:solidFill>
                </a14:hiddenFill>
              </a:ext>
            </a:extLst>
          </p:spPr>
          <p:txBody>
            <a:bodyPr wrap="none" anchor="ctr"/>
            <a:lstStyle/>
            <a:p>
              <a:pPr algn="ctr" eaLnBrk="1" hangingPunct="1"/>
              <a:endParaRPr lang="tr-TR" altLang="tr-TR">
                <a:latin typeface="Tahoma" pitchFamily="34" charset="0"/>
              </a:endParaRPr>
            </a:p>
          </p:txBody>
        </p:sp>
      </p:gr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539750" y="2960688"/>
            <a:ext cx="8074025" cy="357187"/>
          </a:xfrm>
        </p:spPr>
        <p:txBody>
          <a:bodyPr/>
          <a:lstStyle/>
          <a:p>
            <a:pPr marL="176213" indent="-176213" eaLnBrk="1" hangingPunct="1">
              <a:lnSpc>
                <a:spcPct val="80000"/>
              </a:lnSpc>
              <a:buClr>
                <a:schemeClr val="tx1"/>
              </a:buClr>
              <a:buFont typeface="Wingdings" pitchFamily="2" charset="2"/>
              <a:buChar char="v"/>
            </a:pPr>
            <a:r>
              <a:rPr lang="tr-TR" altLang="tr-TR" sz="2100" b="1" smtClean="0">
                <a:latin typeface="Times New Roman" pitchFamily="18" charset="0"/>
              </a:rPr>
              <a:t>Aracı İhracatçı Listesi</a:t>
            </a:r>
          </a:p>
        </p:txBody>
      </p:sp>
      <p:sp>
        <p:nvSpPr>
          <p:cNvPr id="88067" name="Rectangle 3"/>
          <p:cNvSpPr>
            <a:spLocks noChangeArrowheads="1"/>
          </p:cNvSpPr>
          <p:nvPr/>
        </p:nvSpPr>
        <p:spPr bwMode="auto">
          <a:xfrm>
            <a:off x="539750" y="298450"/>
            <a:ext cx="8137525" cy="1258888"/>
          </a:xfrm>
          <a:prstGeom prst="rect">
            <a:avLst/>
          </a:prstGeom>
          <a:solidFill>
            <a:srgbClr val="00CCFF">
              <a:alpha val="50195"/>
            </a:srgbClr>
          </a:solidFill>
          <a:ln w="76200" cmpd="tri">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3500" b="1">
                <a:solidFill>
                  <a:schemeClr val="tx2"/>
                </a:solidFill>
                <a:latin typeface="Tahoma" pitchFamily="34" charset="0"/>
              </a:rPr>
              <a:t>DİR Otomasyon Uygulaması</a:t>
            </a:r>
            <a:br>
              <a:rPr lang="tr-TR" altLang="tr-TR" sz="3500" b="1">
                <a:solidFill>
                  <a:schemeClr val="tx2"/>
                </a:solidFill>
                <a:latin typeface="Tahoma" pitchFamily="34" charset="0"/>
              </a:rPr>
            </a:br>
            <a:r>
              <a:rPr lang="tr-TR" altLang="tr-TR" sz="3500" b="1">
                <a:solidFill>
                  <a:schemeClr val="tx2"/>
                </a:solidFill>
                <a:latin typeface="Tahoma" pitchFamily="34" charset="0"/>
              </a:rPr>
              <a:t>Örnek Ekranlar (-III-)</a:t>
            </a:r>
          </a:p>
        </p:txBody>
      </p:sp>
      <p:pic>
        <p:nvPicPr>
          <p:cNvPr id="88068" name="Picture 7"/>
          <p:cNvPicPr>
            <a:picLocks noChangeAspect="1" noChangeArrowheads="1"/>
          </p:cNvPicPr>
          <p:nvPr/>
        </p:nvPicPr>
        <p:blipFill>
          <a:blip r:embed="rId2">
            <a:extLst>
              <a:ext uri="{28A0092B-C50C-407E-A947-70E740481C1C}">
                <a14:useLocalDpi xmlns:a14="http://schemas.microsoft.com/office/drawing/2010/main" val="0"/>
              </a:ext>
            </a:extLst>
          </a:blip>
          <a:srcRect l="735" t="11034" r="30791" b="64633"/>
          <a:stretch>
            <a:fillRect/>
          </a:stretch>
        </p:blipFill>
        <p:spPr bwMode="auto">
          <a:xfrm>
            <a:off x="527050" y="3398838"/>
            <a:ext cx="8137525" cy="2187575"/>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altLang="tr-TR" sz="3400" b="1" smtClean="0">
                <a:solidFill>
                  <a:srgbClr val="000000"/>
                </a:solidFill>
              </a:rPr>
              <a:t>Dahilde İşleme Rejiminin Dış Ticaretimizdeki Yeri</a:t>
            </a:r>
          </a:p>
        </p:txBody>
      </p:sp>
      <p:sp>
        <p:nvSpPr>
          <p:cNvPr id="10243" name="Rectangle 3"/>
          <p:cNvSpPr>
            <a:spLocks noGrp="1" noChangeArrowheads="1"/>
          </p:cNvSpPr>
          <p:nvPr>
            <p:ph type="body" idx="1"/>
          </p:nvPr>
        </p:nvSpPr>
        <p:spPr>
          <a:xfrm>
            <a:off x="755650" y="1628775"/>
            <a:ext cx="7931150" cy="4133850"/>
          </a:xfrm>
        </p:spPr>
        <p:txBody>
          <a:bodyPr/>
          <a:lstStyle/>
          <a:p>
            <a:pPr marL="0" indent="0" eaLnBrk="1" hangingPunct="1">
              <a:buFontTx/>
              <a:buNone/>
              <a:defRPr/>
            </a:pPr>
            <a:r>
              <a:rPr lang="tr-TR" dirty="0" smtClean="0"/>
              <a:t>2003-2012 Yılları Arasında</a:t>
            </a:r>
          </a:p>
          <a:p>
            <a:pPr marL="0" indent="0" eaLnBrk="1" hangingPunct="1">
              <a:buFontTx/>
              <a:buNone/>
              <a:defRPr/>
            </a:pPr>
            <a:endParaRPr lang="tr-TR" sz="2000" dirty="0" smtClean="0"/>
          </a:p>
          <a:p>
            <a:pPr eaLnBrk="1" hangingPunct="1">
              <a:buFontTx/>
              <a:buNone/>
              <a:defRPr/>
            </a:pPr>
            <a:r>
              <a:rPr lang="tr-TR" dirty="0" smtClean="0"/>
              <a:t>601.8 Milyar ABD Dolar İhracat</a:t>
            </a:r>
          </a:p>
          <a:p>
            <a:pPr eaLnBrk="1" hangingPunct="1">
              <a:buFontTx/>
              <a:buNone/>
              <a:defRPr/>
            </a:pPr>
            <a:r>
              <a:rPr lang="tr-TR" dirty="0" smtClean="0"/>
              <a:t>282,3 Milyar ABD Dolar İthalat </a:t>
            </a:r>
          </a:p>
          <a:p>
            <a:pPr eaLnBrk="1" hangingPunct="1">
              <a:buFontTx/>
              <a:buNone/>
              <a:defRPr/>
            </a:pPr>
            <a:endParaRPr lang="tr-TR" sz="2000" dirty="0" smtClean="0"/>
          </a:p>
          <a:p>
            <a:pPr marL="0" indent="0" eaLnBrk="1" hangingPunct="1">
              <a:buFontTx/>
              <a:buNone/>
              <a:defRPr/>
            </a:pPr>
            <a:r>
              <a:rPr lang="tr-TR" dirty="0" smtClean="0">
                <a:solidFill>
                  <a:srgbClr val="C00000"/>
                </a:solidFill>
              </a:rPr>
              <a:t>319,5 Milyar ABD Doları </a:t>
            </a:r>
            <a:r>
              <a:rPr lang="tr-TR" dirty="0" smtClean="0"/>
              <a:t>Net Döviz Kazanımı Gerçekleştirilmiştir. </a:t>
            </a:r>
          </a:p>
        </p:txBody>
      </p:sp>
      <p:sp>
        <p:nvSpPr>
          <p:cNvPr id="13316" name="Metin kutusu 9"/>
          <p:cNvSpPr txBox="1">
            <a:spLocks noChangeArrowheads="1"/>
          </p:cNvSpPr>
          <p:nvPr/>
        </p:nvSpPr>
        <p:spPr bwMode="auto">
          <a:xfrm>
            <a:off x="684213" y="628967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endParaRPr lang="tr-TR" altLang="tr-TR" sz="1200">
              <a:latin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549275" y="1636713"/>
            <a:ext cx="8074025" cy="361950"/>
          </a:xfrm>
        </p:spPr>
        <p:txBody>
          <a:bodyPr/>
          <a:lstStyle/>
          <a:p>
            <a:pPr marL="176213" indent="-176213" eaLnBrk="1" hangingPunct="1">
              <a:lnSpc>
                <a:spcPct val="80000"/>
              </a:lnSpc>
              <a:buClr>
                <a:schemeClr val="tx1"/>
              </a:buClr>
              <a:buFont typeface="Wingdings" pitchFamily="2" charset="2"/>
              <a:buChar char="v"/>
            </a:pPr>
            <a:r>
              <a:rPr lang="tr-TR" altLang="tr-TR" sz="2100" b="1" smtClean="0">
                <a:latin typeface="Times New Roman" pitchFamily="18" charset="0"/>
              </a:rPr>
              <a:t>Beyanname Tescil Bilgisi</a:t>
            </a:r>
          </a:p>
        </p:txBody>
      </p:sp>
      <p:sp>
        <p:nvSpPr>
          <p:cNvPr id="89091" name="Rectangle 3"/>
          <p:cNvSpPr>
            <a:spLocks noChangeArrowheads="1"/>
          </p:cNvSpPr>
          <p:nvPr/>
        </p:nvSpPr>
        <p:spPr bwMode="auto">
          <a:xfrm>
            <a:off x="539750" y="333375"/>
            <a:ext cx="8137525" cy="1258888"/>
          </a:xfrm>
          <a:prstGeom prst="rect">
            <a:avLst/>
          </a:prstGeom>
          <a:solidFill>
            <a:srgbClr val="00CCFF">
              <a:alpha val="50195"/>
            </a:srgbClr>
          </a:solidFill>
          <a:ln w="76200" cmpd="tri">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3500" b="1">
                <a:solidFill>
                  <a:schemeClr val="tx2"/>
                </a:solidFill>
                <a:latin typeface="Tahoma" pitchFamily="34" charset="0"/>
              </a:rPr>
              <a:t>DİR Otomasyon Uygulaması</a:t>
            </a:r>
            <a:br>
              <a:rPr lang="tr-TR" altLang="tr-TR" sz="3500" b="1">
                <a:solidFill>
                  <a:schemeClr val="tx2"/>
                </a:solidFill>
                <a:latin typeface="Tahoma" pitchFamily="34" charset="0"/>
              </a:rPr>
            </a:br>
            <a:r>
              <a:rPr lang="tr-TR" altLang="tr-TR" sz="3500" b="1">
                <a:solidFill>
                  <a:schemeClr val="tx2"/>
                </a:solidFill>
                <a:latin typeface="Tahoma" pitchFamily="34" charset="0"/>
              </a:rPr>
              <a:t>Örnek Ekranlar (-IV-)</a:t>
            </a:r>
          </a:p>
        </p:txBody>
      </p:sp>
      <p:pic>
        <p:nvPicPr>
          <p:cNvPr id="89092" name="Picture 5"/>
          <p:cNvPicPr>
            <a:picLocks noChangeAspect="1" noChangeArrowheads="1"/>
          </p:cNvPicPr>
          <p:nvPr/>
        </p:nvPicPr>
        <p:blipFill>
          <a:blip r:embed="rId2">
            <a:extLst>
              <a:ext uri="{28A0092B-C50C-407E-A947-70E740481C1C}">
                <a14:useLocalDpi xmlns:a14="http://schemas.microsoft.com/office/drawing/2010/main" val="0"/>
              </a:ext>
            </a:extLst>
          </a:blip>
          <a:srcRect l="761" t="11206" r="17220" b="46304"/>
          <a:stretch>
            <a:fillRect/>
          </a:stretch>
        </p:blipFill>
        <p:spPr bwMode="auto">
          <a:xfrm>
            <a:off x="541338" y="2060575"/>
            <a:ext cx="8137525" cy="2962275"/>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pic>
      <p:sp>
        <p:nvSpPr>
          <p:cNvPr id="89093" name="Rectangle 6"/>
          <p:cNvSpPr>
            <a:spLocks noChangeArrowheads="1"/>
          </p:cNvSpPr>
          <p:nvPr/>
        </p:nvSpPr>
        <p:spPr bwMode="auto">
          <a:xfrm>
            <a:off x="538163" y="5132388"/>
            <a:ext cx="8137525"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r>
              <a:rPr lang="tr-TR" altLang="tr-TR" sz="1500" i="1"/>
              <a:t>Beyanname Tescil Bilgisi; Tescile gönderilen beyanname bilgilerinin DİİB ile uyumlu olup olmadığına ilişkin kontrollerin yapılması aşamasında alınan verilerdir. Vergi no, miktar, birim, G.T.İ.P., satırkodu vb sınırlı miktarda bilgi içerir. Tescil edilen beyanname kapalı veya kapatılabilir duruma gelince değişiklik olabilmektedir. DİİB miktarlarından ilk düşüm tescil bilgisine istinaden yapılmaktadır. Ancak nihai düşümler beyannamenin kapalı/kapatılabilir bilgisi geldikten sonra yapılmakta ve DİİB’ler bu bilgilere istinaden kapatılmaktadır.</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sz="half" idx="1"/>
          </p:nvPr>
        </p:nvSpPr>
        <p:spPr>
          <a:xfrm>
            <a:off x="538163" y="1851025"/>
            <a:ext cx="8137525" cy="388938"/>
          </a:xfrm>
        </p:spPr>
        <p:txBody>
          <a:bodyPr/>
          <a:lstStyle/>
          <a:p>
            <a:pPr marL="176213" indent="-176213" eaLnBrk="1" hangingPunct="1">
              <a:lnSpc>
                <a:spcPct val="90000"/>
              </a:lnSpc>
              <a:buClr>
                <a:schemeClr val="tx1"/>
              </a:buClr>
              <a:buFont typeface="Wingdings" pitchFamily="2" charset="2"/>
              <a:buChar char="v"/>
            </a:pPr>
            <a:r>
              <a:rPr lang="tr-TR" altLang="tr-TR" sz="2100" b="1" smtClean="0">
                <a:latin typeface="Times New Roman" pitchFamily="18" charset="0"/>
              </a:rPr>
              <a:t>Beyanname Kapalı/Kapatılabilir Bilgisi</a:t>
            </a:r>
          </a:p>
        </p:txBody>
      </p:sp>
      <p:sp>
        <p:nvSpPr>
          <p:cNvPr id="90115" name="Rectangle 3"/>
          <p:cNvSpPr>
            <a:spLocks noChangeArrowheads="1"/>
          </p:cNvSpPr>
          <p:nvPr/>
        </p:nvSpPr>
        <p:spPr bwMode="auto">
          <a:xfrm>
            <a:off x="538163" y="333375"/>
            <a:ext cx="8137525" cy="1258888"/>
          </a:xfrm>
          <a:prstGeom prst="rect">
            <a:avLst/>
          </a:prstGeom>
          <a:solidFill>
            <a:srgbClr val="00CCFF">
              <a:alpha val="50195"/>
            </a:srgbClr>
          </a:solidFill>
          <a:ln w="76200" cmpd="tri">
            <a:solidFill>
              <a:schemeClr val="tx1">
                <a:alpha val="7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tr-TR" altLang="tr-TR" sz="3500" b="1">
                <a:solidFill>
                  <a:schemeClr val="tx2"/>
                </a:solidFill>
                <a:latin typeface="Tahoma" pitchFamily="34" charset="0"/>
              </a:rPr>
              <a:t>DİR Otomasyon Uygulaması</a:t>
            </a:r>
            <a:br>
              <a:rPr lang="tr-TR" altLang="tr-TR" sz="3500" b="1">
                <a:solidFill>
                  <a:schemeClr val="tx2"/>
                </a:solidFill>
                <a:latin typeface="Tahoma" pitchFamily="34" charset="0"/>
              </a:rPr>
            </a:br>
            <a:r>
              <a:rPr lang="tr-TR" altLang="tr-TR" sz="3500" b="1">
                <a:solidFill>
                  <a:schemeClr val="tx2"/>
                </a:solidFill>
                <a:latin typeface="Tahoma" pitchFamily="34" charset="0"/>
              </a:rPr>
              <a:t>Örnek Ekranlar (-V-)</a:t>
            </a:r>
          </a:p>
        </p:txBody>
      </p:sp>
      <p:sp>
        <p:nvSpPr>
          <p:cNvPr id="90116" name="Rectangle 5"/>
          <p:cNvSpPr>
            <a:spLocks noChangeArrowheads="1"/>
          </p:cNvSpPr>
          <p:nvPr/>
        </p:nvSpPr>
        <p:spPr bwMode="auto">
          <a:xfrm>
            <a:off x="538163" y="4724400"/>
            <a:ext cx="813752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r>
              <a:rPr lang="tr-TR" altLang="tr-TR" sz="1500"/>
              <a:t>Tescil alan ihracat beyannameleri işlemleri tamamlandıktan sonra “Kapalı” ithalat beyannameleri de “Kapatılabilir” duruma gelmektedir. Bu duruma gelen beyanname bilgileri Gümrük ve Ticaret Bakanlığınca tekrar (tescilden sonra bir kez daha) Bakanlığımıza gönderilir. Beyanname bilgileri arasında: beyanname no, tescil tarihi, gümrük adı, varış ülke, çıkış ülke, menşei ülke, rejim kodu, byn. kalem no, satırkodu, gtip, satışa esas miktar/birim, muafiyet kodu, istatistiki kıymet vb. ayrıntılı bilgiler bulunmaktadır.</a:t>
            </a:r>
          </a:p>
        </p:txBody>
      </p:sp>
      <p:graphicFrame>
        <p:nvGraphicFramePr>
          <p:cNvPr id="90117" name="Object 6"/>
          <p:cNvGraphicFramePr>
            <a:graphicFrameLocks noGrp="1" noChangeAspect="1"/>
          </p:cNvGraphicFramePr>
          <p:nvPr>
            <p:ph sz="half" idx="2"/>
          </p:nvPr>
        </p:nvGraphicFramePr>
        <p:xfrm>
          <a:off x="539750" y="2349500"/>
          <a:ext cx="8208963" cy="2087563"/>
        </p:xfrm>
        <a:graphic>
          <a:graphicData uri="http://schemas.openxmlformats.org/presentationml/2006/ole">
            <mc:AlternateContent xmlns:mc="http://schemas.openxmlformats.org/markup-compatibility/2006">
              <mc:Choice xmlns:v="urn:schemas-microsoft-com:vml" Requires="v">
                <p:oleObj spid="_x0000_s90118" name="Çalışma Sayfası" r:id="rId3" imgW="9229864" imgH="1838399" progId="Excel.Sheet.8">
                  <p:embed/>
                </p:oleObj>
              </mc:Choice>
              <mc:Fallback>
                <p:oleObj name="Çalışma Sayfası" r:id="rId3" imgW="9229864" imgH="1838399" progId="Excel.Sheet.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349500"/>
                        <a:ext cx="8208963"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9900" y="622300"/>
            <a:ext cx="8137525" cy="71913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DİİB İHRACAT TAAHHÜT KAPATMA</a:t>
            </a:r>
          </a:p>
        </p:txBody>
      </p:sp>
      <p:sp>
        <p:nvSpPr>
          <p:cNvPr id="9113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 İçin Gerekli Belgeler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 İçin Müracaat Süresi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Kapatmada Bölge Müdürlüklerinin Rolü</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 İşleminin Sonucu</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Kapatmada Müeyyide</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Telafi Edici Vergi</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KAPATMA İÇİN</a:t>
            </a:r>
            <a:br>
              <a:rPr lang="tr-TR" altLang="tr-TR" sz="3300" b="1" smtClean="0">
                <a:latin typeface="Tahoma" pitchFamily="34" charset="0"/>
              </a:rPr>
            </a:br>
            <a:r>
              <a:rPr lang="tr-TR" altLang="tr-TR" sz="3300" b="1" smtClean="0">
                <a:latin typeface="Tahoma" pitchFamily="34" charset="0"/>
              </a:rPr>
              <a:t>GEREKLİ BELGELER</a:t>
            </a:r>
          </a:p>
        </p:txBody>
      </p:sp>
      <p:sp>
        <p:nvSpPr>
          <p:cNvPr id="9216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Belge Aslı</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Gümrük Beyannamesi Asılları</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İthalat/İhracat Listeleri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TEV makbuzu, A.TR, Menşe İspat Belgeleri, Ön Statü Belgesi (Gerekli Olması Halinde)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KAPATMA İÇİN</a:t>
            </a:r>
            <a:br>
              <a:rPr lang="tr-TR" altLang="tr-TR" sz="3300" b="1" smtClean="0">
                <a:latin typeface="Tahoma" pitchFamily="34" charset="0"/>
              </a:rPr>
            </a:br>
            <a:r>
              <a:rPr lang="tr-TR" altLang="tr-TR" sz="3300" b="1" smtClean="0">
                <a:latin typeface="Tahoma" pitchFamily="34" charset="0"/>
              </a:rPr>
              <a:t>MÜRACAAT SÜRESİ</a:t>
            </a:r>
          </a:p>
        </p:txBody>
      </p:sp>
      <p:sp>
        <p:nvSpPr>
          <p:cNvPr id="9318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Kapatma Müracaatları, İlgili Bölge Müdürlüklerine Yapılır.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Belge Süresi Sonundan İtibaren 3 (Üç) Ay İçerisinde Müracaat Edilmesi Gerekir.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Kapatma Müracaatı Yapmayan Firmaların Belgeleri Resen Kapatılır.</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KAPATMADA</a:t>
            </a:r>
            <a:br>
              <a:rPr lang="tr-TR" altLang="tr-TR" sz="3300" b="1" smtClean="0">
                <a:latin typeface="Tahoma" pitchFamily="34" charset="0"/>
              </a:rPr>
            </a:br>
            <a:r>
              <a:rPr lang="tr-TR" altLang="tr-TR" sz="3300" b="1" smtClean="0">
                <a:latin typeface="Tahoma" pitchFamily="34" charset="0"/>
              </a:rPr>
              <a:t>BÖLGE MÜDÜRLÜKLERİNİN ROLÜ</a:t>
            </a:r>
          </a:p>
        </p:txBody>
      </p:sp>
      <p:sp>
        <p:nvSpPr>
          <p:cNvPr id="94211"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Belgedeki Şartlara Uygun Olarak İthal Eşyasının İşlem Görmüş Ürünün İhracatında Kullanıldığını Tespit Eder.</a:t>
            </a:r>
          </a:p>
          <a:p>
            <a:pPr marL="273050" indent="-273050" algn="just" eaLnBrk="1" hangingPunct="1">
              <a:lnSpc>
                <a:spcPct val="110000"/>
              </a:lnSpc>
              <a:buClr>
                <a:schemeClr val="tx1"/>
              </a:buClr>
              <a:buFont typeface="Wingdings" pitchFamily="2" charset="2"/>
              <a:buChar char="v"/>
            </a:pPr>
            <a:endParaRPr lang="tr-TR" altLang="tr-TR" sz="28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Belge Aşımı, İkincil İşlem Görmüş Ürün, Yurt İçi Alım, TMO ve Şeker Fab. İçin Teyit, Serbest Bölgelere Yapılan İhracat, Döviz Kullanım Oranı, İşletme Malzemesi, TEV, Özel Şartlar Hususlarına Dikkat Eder.</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TAAHHÜT KAPATMA</a:t>
            </a:r>
            <a:br>
              <a:rPr lang="tr-TR" altLang="tr-TR" sz="3300" b="1" smtClean="0">
                <a:latin typeface="Tahoma" pitchFamily="34" charset="0"/>
              </a:rPr>
            </a:br>
            <a:r>
              <a:rPr lang="tr-TR" altLang="tr-TR" sz="3300" b="1" smtClean="0">
                <a:latin typeface="Tahoma" pitchFamily="34" charset="0"/>
              </a:rPr>
              <a:t>İŞLEMİNİN SONUCU</a:t>
            </a:r>
          </a:p>
        </p:txBody>
      </p:sp>
      <p:sp>
        <p:nvSpPr>
          <p:cNvPr id="9523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Belge Şartları Yerine Getirilmiş İse:</a:t>
            </a:r>
          </a:p>
          <a:p>
            <a:pPr marL="630238" lvl="1" indent="-177800" algn="just" eaLnBrk="1" hangingPunct="1">
              <a:lnSpc>
                <a:spcPct val="110000"/>
              </a:lnSpc>
              <a:buClr>
                <a:schemeClr val="tx1"/>
              </a:buClr>
              <a:buFont typeface="Wingdings" pitchFamily="2" charset="2"/>
              <a:buChar char="v"/>
            </a:pPr>
            <a:r>
              <a:rPr lang="tr-TR" altLang="tr-TR" b="1" smtClean="0">
                <a:latin typeface="Times New Roman" pitchFamily="18" charset="0"/>
              </a:rPr>
              <a:t>Teminat İadesi İçin İlgili Gümrük İdaresine Bildirim.</a:t>
            </a:r>
          </a:p>
          <a:p>
            <a:pPr marL="630238" lvl="1" indent="-177800" algn="just" eaLnBrk="1" hangingPunct="1">
              <a:lnSpc>
                <a:spcPct val="110000"/>
              </a:lnSpc>
              <a:buClr>
                <a:schemeClr val="tx1"/>
              </a:buClr>
              <a:buFont typeface="Wingdings" pitchFamily="2" charset="2"/>
              <a:buChar char="v"/>
            </a:pPr>
            <a:endParaRPr lang="tr-TR" altLang="tr-TR"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Belge Şartları Yerine Getirilmemiş İse:</a:t>
            </a:r>
          </a:p>
          <a:p>
            <a:pPr marL="630238" lvl="1" indent="-177800" algn="just" eaLnBrk="1" hangingPunct="1">
              <a:lnSpc>
                <a:spcPct val="110000"/>
              </a:lnSpc>
              <a:buClr>
                <a:schemeClr val="tx1"/>
              </a:buClr>
              <a:buFont typeface="Wingdings" pitchFamily="2" charset="2"/>
              <a:buChar char="v"/>
            </a:pPr>
            <a:r>
              <a:rPr lang="tr-TR" altLang="tr-TR" b="1" smtClean="0">
                <a:latin typeface="Times New Roman" pitchFamily="18" charset="0"/>
              </a:rPr>
              <a:t>Müeyyide Uygulanması İçin Yine İlgili Gümrük İdaresine Bildirim.</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8313" y="549275"/>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KAPATMADA MÜEYYİDE</a:t>
            </a:r>
          </a:p>
        </p:txBody>
      </p:sp>
      <p:sp>
        <p:nvSpPr>
          <p:cNvPr id="9625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400" b="1" smtClean="0">
                <a:latin typeface="Times New Roman" pitchFamily="18" charset="0"/>
              </a:rPr>
              <a:t>Belge Şartları Yerine Getirilmemiş İse;</a:t>
            </a:r>
          </a:p>
          <a:p>
            <a:pPr marL="630238" lvl="1" indent="-177800" algn="just" eaLnBrk="1" hangingPunct="1">
              <a:lnSpc>
                <a:spcPct val="110000"/>
              </a:lnSpc>
              <a:buClr>
                <a:schemeClr val="tx1"/>
              </a:buClr>
              <a:buFont typeface="Wingdings" pitchFamily="2" charset="2"/>
              <a:buChar char="v"/>
            </a:pPr>
            <a:r>
              <a:rPr lang="tr-TR" altLang="tr-TR" sz="2400" b="1" smtClean="0">
                <a:latin typeface="Times New Roman" pitchFamily="18" charset="0"/>
              </a:rPr>
              <a:t>İthalat Sırasında Alınmayan Vergiler (Gümrük Vergisi + KDV + Varsa Diğer Kesintiler)</a:t>
            </a:r>
          </a:p>
          <a:p>
            <a:pPr marL="630238" lvl="1" indent="-177800" algn="just" eaLnBrk="1" hangingPunct="1">
              <a:lnSpc>
                <a:spcPct val="110000"/>
              </a:lnSpc>
              <a:buClr>
                <a:schemeClr val="tx1"/>
              </a:buClr>
              <a:buFont typeface="Wingdings" pitchFamily="2" charset="2"/>
              <a:buChar char="v"/>
            </a:pPr>
            <a:r>
              <a:rPr lang="tr-TR" altLang="tr-TR" sz="2400" b="1" smtClean="0">
                <a:latin typeface="Times New Roman" pitchFamily="18" charset="0"/>
              </a:rPr>
              <a:t>Gecikme Faizleri.</a:t>
            </a:r>
          </a:p>
          <a:p>
            <a:pPr marL="630238" lvl="1" indent="-177800" algn="just" eaLnBrk="1" hangingPunct="1">
              <a:lnSpc>
                <a:spcPct val="110000"/>
              </a:lnSpc>
              <a:buClr>
                <a:schemeClr val="tx1"/>
              </a:buClr>
              <a:buFont typeface="Wingdings" pitchFamily="2" charset="2"/>
              <a:buChar char="v"/>
            </a:pPr>
            <a:r>
              <a:rPr lang="tr-TR" altLang="tr-TR" sz="2400" b="1" smtClean="0">
                <a:latin typeface="Times New Roman" pitchFamily="18" charset="0"/>
              </a:rPr>
              <a:t>İthalat Vergilerinin İki Katı Kadar Para Cezası.</a:t>
            </a:r>
          </a:p>
          <a:p>
            <a:pPr marL="630238" lvl="1" indent="-177800" algn="just" eaLnBrk="1" hangingPunct="1">
              <a:lnSpc>
                <a:spcPct val="110000"/>
              </a:lnSpc>
              <a:buClr>
                <a:schemeClr val="tx1"/>
              </a:buClr>
              <a:buFont typeface="Wingdings" pitchFamily="2" charset="2"/>
              <a:buChar char="v"/>
            </a:pPr>
            <a:r>
              <a:rPr lang="tr-TR" altLang="tr-TR" sz="2400" b="1" smtClean="0">
                <a:latin typeface="Times New Roman" pitchFamily="18" charset="0"/>
              </a:rPr>
              <a:t>Kaçakçılık Kovuşturması (İthal Edilen Eşyanın İç Piyasaya Satıldığı Durumlarda)</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9900" y="546100"/>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TELAFİ EDİCİ VERGİ (-I-)</a:t>
            </a:r>
          </a:p>
        </p:txBody>
      </p:sp>
      <p:sp>
        <p:nvSpPr>
          <p:cNvPr id="9728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Üçüncü Ülke Menşeli Bir Eşyanın DİİB Kapsamında İthal Edildikten Sonra Üretim Sürecini Müteakip İhraç Ürünü Olarak AB Üyesi Ülkelere, Serbest Ticaret Anlaşması İmzaladığımız Ülkelere, Pan-Avrupa Menşe Kümülasyonuna veya Pan-Avrupa-Akdeniz Akdeniz Menşe Kümülasyonuna Taraf Olan Ülkelere İhraç Edilmesi Halinde, İthal Edilen Eşya İle İlgili Vergi İhracat Sırasında Ödenir.</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69900" y="546100"/>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TELAFİ EDİCİ VERGİ (-II-)</a:t>
            </a:r>
          </a:p>
        </p:txBody>
      </p:sp>
      <p:sp>
        <p:nvSpPr>
          <p:cNvPr id="9830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A.TR Dolaşım Belgesi veya Menşe İspat Belgeleri (EUR.1 Dolaşım Sertifikası, EUR-MED Dolaşım Sertifikası, EUR-MED Fatura Beyanı veya Fatura Beyanı) Eşliğindeki İhracatta Geçerli.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Tercihli Ticarete Konu Ürünler İçin Geçerli.</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Menşe Ülke İle İhracatın Yapıldığı Ülke Aynı İse TEV Aranmaz.</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AB’ye Yapılan Tarım Ürünü veya Bünyesinde Tarım Ürünü Kullanılan Sanayi Ürünü İhracatında İthalat Rejiminde Belirtilen Oranda Vergi Tahsil Edilir.</a:t>
            </a: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Ülkemiz Menşeli (Doğmuş ve Büyütülmüş) Canlı Hayvan ve Balıkçılık Ürünlerinde TEV Aranmaz.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altLang="tr-TR" sz="3800" b="1" smtClean="0">
                <a:solidFill>
                  <a:schemeClr val="tx1"/>
                </a:solidFill>
              </a:rPr>
              <a:t>Dahilde İşleme Rejiminin Dış Ticaretimizdeki Yeri</a:t>
            </a:r>
          </a:p>
        </p:txBody>
      </p:sp>
      <p:sp>
        <p:nvSpPr>
          <p:cNvPr id="14339" name="Rectangle 3"/>
          <p:cNvSpPr>
            <a:spLocks noGrp="1" noChangeArrowheads="1"/>
          </p:cNvSpPr>
          <p:nvPr>
            <p:ph idx="1"/>
          </p:nvPr>
        </p:nvSpPr>
        <p:spPr/>
        <p:txBody>
          <a:bodyPr/>
          <a:lstStyle/>
          <a:p>
            <a:pPr marL="457200" lvl="1" indent="0" eaLnBrk="1" hangingPunct="1">
              <a:buClr>
                <a:srgbClr val="000000"/>
              </a:buClr>
              <a:buFontTx/>
              <a:buNone/>
              <a:defRPr/>
            </a:pPr>
            <a:r>
              <a:rPr lang="tr-TR" altLang="tr-TR" b="1" dirty="0" smtClean="0"/>
              <a:t>2007-2014 Döneminde DİR Kapsamında</a:t>
            </a:r>
            <a:br>
              <a:rPr lang="tr-TR" altLang="tr-TR" b="1" dirty="0" smtClean="0"/>
            </a:br>
            <a:r>
              <a:rPr lang="tr-TR" altLang="tr-TR" b="1" dirty="0" smtClean="0">
                <a:solidFill>
                  <a:srgbClr val="C00000"/>
                </a:solidFill>
              </a:rPr>
              <a:t>AB</a:t>
            </a:r>
            <a:r>
              <a:rPr lang="tr-TR" altLang="tr-TR" b="1" dirty="0" smtClean="0"/>
              <a:t> Ülkelerine </a:t>
            </a:r>
            <a:r>
              <a:rPr lang="tr-TR" altLang="tr-TR" b="1" dirty="0"/>
              <a:t>Y</a:t>
            </a:r>
            <a:r>
              <a:rPr lang="tr-TR" altLang="tr-TR" b="1" dirty="0" smtClean="0"/>
              <a:t>apılan</a:t>
            </a:r>
          </a:p>
          <a:p>
            <a:pPr lvl="1" eaLnBrk="1" hangingPunct="1">
              <a:buClr>
                <a:srgbClr val="000000"/>
              </a:buClr>
              <a:defRPr/>
            </a:pPr>
            <a:endParaRPr lang="tr-TR" altLang="tr-TR" b="1" dirty="0" smtClean="0"/>
          </a:p>
          <a:p>
            <a:pPr lvl="1" eaLnBrk="1" hangingPunct="1">
              <a:defRPr/>
            </a:pPr>
            <a:r>
              <a:rPr lang="tr-TR" altLang="tr-TR" b="1" dirty="0" smtClean="0"/>
              <a:t>İhracatın %51.5’i</a:t>
            </a:r>
          </a:p>
          <a:p>
            <a:pPr lvl="1" eaLnBrk="1" hangingPunct="1">
              <a:defRPr/>
            </a:pPr>
            <a:r>
              <a:rPr lang="tr-TR" altLang="tr-TR" b="1" dirty="0"/>
              <a:t>İ</a:t>
            </a:r>
            <a:r>
              <a:rPr lang="tr-TR" altLang="tr-TR" b="1" dirty="0" smtClean="0"/>
              <a:t>thalatın ise 14.5’i</a:t>
            </a:r>
            <a:br>
              <a:rPr lang="tr-TR" altLang="tr-TR" b="1" dirty="0" smtClean="0"/>
            </a:br>
            <a:r>
              <a:rPr lang="tr-TR" altLang="tr-TR" b="1" dirty="0" smtClean="0"/>
              <a:t>DİR Kapsamında Yapılmaktadır.</a:t>
            </a:r>
          </a:p>
        </p:txBody>
      </p:sp>
      <p:sp>
        <p:nvSpPr>
          <p:cNvPr id="14340" name="Metin kutusu 9"/>
          <p:cNvSpPr txBox="1">
            <a:spLocks noChangeArrowheads="1"/>
          </p:cNvSpPr>
          <p:nvPr/>
        </p:nvSpPr>
        <p:spPr bwMode="auto">
          <a:xfrm>
            <a:off x="684213" y="628967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tr-TR" altLang="tr-TR" sz="1800">
                <a:latin typeface="Times New Roman" pitchFamily="18" charset="0"/>
              </a:rPr>
              <a:t>Kaynak : TÜİK Verileri</a:t>
            </a:r>
            <a:endParaRPr lang="tr-TR" altLang="tr-TR" sz="1200">
              <a:latin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9900" y="546100"/>
            <a:ext cx="8137525" cy="722313"/>
          </a:xfrm>
          <a:solidFill>
            <a:srgbClr val="00CCFF">
              <a:alpha val="50195"/>
            </a:srgbClr>
          </a:solidFill>
          <a:ln w="76200" cmpd="tri">
            <a:solidFill>
              <a:srgbClr val="FFFFCC">
                <a:alpha val="70195"/>
              </a:srgbClr>
            </a:solidFill>
            <a:miter lim="800000"/>
            <a:headEnd/>
            <a:tailEnd/>
          </a:ln>
        </p:spPr>
        <p:txBody>
          <a:bodyPr anchorCtr="1"/>
          <a:lstStyle/>
          <a:p>
            <a:pPr eaLnBrk="1" hangingPunct="1"/>
            <a:r>
              <a:rPr lang="tr-TR" altLang="tr-TR" sz="4000" b="1" smtClean="0">
                <a:latin typeface="Tahoma" pitchFamily="34" charset="0"/>
              </a:rPr>
              <a:t>TELAFİ EDİCİ VERGİ (-III-)</a:t>
            </a:r>
          </a:p>
        </p:txBody>
      </p:sp>
      <p:sp>
        <p:nvSpPr>
          <p:cNvPr id="704517" name="AutoShape 5"/>
          <p:cNvSpPr>
            <a:spLocks noChangeArrowheads="1"/>
          </p:cNvSpPr>
          <p:nvPr/>
        </p:nvSpPr>
        <p:spPr bwMode="auto">
          <a:xfrm>
            <a:off x="3635375" y="3573463"/>
            <a:ext cx="1728788" cy="452437"/>
          </a:xfrm>
          <a:prstGeom prst="roundRect">
            <a:avLst>
              <a:gd name="adj" fmla="val 16667"/>
            </a:avLst>
          </a:prstGeom>
          <a:solidFill>
            <a:srgbClr val="FFFF99"/>
          </a:solidFill>
          <a:ln w="222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2000" b="1">
                <a:solidFill>
                  <a:srgbClr val="FF0000"/>
                </a:solidFill>
                <a:latin typeface="Verdana" pitchFamily="34" charset="0"/>
              </a:rPr>
              <a:t>TÜRKİYE</a:t>
            </a:r>
          </a:p>
        </p:txBody>
      </p:sp>
      <p:sp>
        <p:nvSpPr>
          <p:cNvPr id="704518" name="AutoShape 6"/>
          <p:cNvSpPr>
            <a:spLocks noChangeArrowheads="1"/>
          </p:cNvSpPr>
          <p:nvPr/>
        </p:nvSpPr>
        <p:spPr bwMode="auto">
          <a:xfrm>
            <a:off x="1889125" y="3467100"/>
            <a:ext cx="1684338" cy="619125"/>
          </a:xfrm>
          <a:prstGeom prst="notchedRightArrow">
            <a:avLst>
              <a:gd name="adj1" fmla="val 50000"/>
              <a:gd name="adj2" fmla="val 680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2000" b="1">
                <a:latin typeface="Verdana" pitchFamily="34" charset="0"/>
              </a:rPr>
              <a:t>İTHALAT</a:t>
            </a:r>
          </a:p>
        </p:txBody>
      </p:sp>
      <p:sp>
        <p:nvSpPr>
          <p:cNvPr id="704519" name="AutoShape 7"/>
          <p:cNvSpPr>
            <a:spLocks noChangeArrowheads="1"/>
          </p:cNvSpPr>
          <p:nvPr/>
        </p:nvSpPr>
        <p:spPr bwMode="auto">
          <a:xfrm>
            <a:off x="217488" y="3378200"/>
            <a:ext cx="1592262" cy="790575"/>
          </a:xfrm>
          <a:prstGeom prst="roundRect">
            <a:avLst>
              <a:gd name="adj" fmla="val 16667"/>
            </a:avLst>
          </a:prstGeom>
          <a:solidFill>
            <a:srgbClr val="FFCCFF"/>
          </a:solidFill>
          <a:ln w="222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2000" b="1">
                <a:latin typeface="Verdana" pitchFamily="34" charset="0"/>
              </a:rPr>
              <a:t>ÜÇÜNCÜ</a:t>
            </a:r>
          </a:p>
          <a:p>
            <a:pPr algn="ctr" eaLnBrk="1" hangingPunct="1"/>
            <a:r>
              <a:rPr lang="tr-TR" altLang="tr-TR" sz="2000" b="1">
                <a:latin typeface="Verdana" pitchFamily="34" charset="0"/>
              </a:rPr>
              <a:t>ÜLKE</a:t>
            </a:r>
          </a:p>
        </p:txBody>
      </p:sp>
      <p:sp>
        <p:nvSpPr>
          <p:cNvPr id="704521" name="AutoShape 9"/>
          <p:cNvSpPr>
            <a:spLocks noChangeArrowheads="1"/>
          </p:cNvSpPr>
          <p:nvPr/>
        </p:nvSpPr>
        <p:spPr bwMode="auto">
          <a:xfrm>
            <a:off x="5473700" y="3455988"/>
            <a:ext cx="1812925" cy="619125"/>
          </a:xfrm>
          <a:prstGeom prst="notchedRightArrow">
            <a:avLst>
              <a:gd name="adj1" fmla="val 50000"/>
              <a:gd name="adj2" fmla="val 732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2000" b="1">
                <a:latin typeface="Verdana" pitchFamily="34" charset="0"/>
              </a:rPr>
              <a:t>İHRACAT</a:t>
            </a:r>
          </a:p>
        </p:txBody>
      </p:sp>
      <p:sp>
        <p:nvSpPr>
          <p:cNvPr id="704522" name="AutoShape 10"/>
          <p:cNvSpPr>
            <a:spLocks noChangeArrowheads="1"/>
          </p:cNvSpPr>
          <p:nvPr/>
        </p:nvSpPr>
        <p:spPr bwMode="auto">
          <a:xfrm>
            <a:off x="7369175" y="3048000"/>
            <a:ext cx="1501775" cy="1460500"/>
          </a:xfrm>
          <a:prstGeom prst="roundRect">
            <a:avLst>
              <a:gd name="adj" fmla="val 16667"/>
            </a:avLst>
          </a:prstGeom>
          <a:solidFill>
            <a:srgbClr val="FFCC99"/>
          </a:solidFill>
          <a:ln w="222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2000" b="1">
                <a:solidFill>
                  <a:srgbClr val="FF0000"/>
                </a:solidFill>
                <a:latin typeface="Verdana" pitchFamily="34" charset="0"/>
              </a:rPr>
              <a:t>AB</a:t>
            </a:r>
          </a:p>
          <a:p>
            <a:pPr algn="ctr" eaLnBrk="1" hangingPunct="1"/>
            <a:r>
              <a:rPr lang="tr-TR" altLang="tr-TR" sz="2000" b="1">
                <a:solidFill>
                  <a:srgbClr val="FF0000"/>
                </a:solidFill>
                <a:latin typeface="Verdana" pitchFamily="34" charset="0"/>
              </a:rPr>
              <a:t>STA</a:t>
            </a:r>
          </a:p>
          <a:p>
            <a:pPr algn="ctr" eaLnBrk="1" hangingPunct="1"/>
            <a:r>
              <a:rPr lang="tr-TR" altLang="tr-TR" sz="2000" b="1">
                <a:solidFill>
                  <a:srgbClr val="FF0000"/>
                </a:solidFill>
                <a:latin typeface="Verdana" pitchFamily="34" charset="0"/>
              </a:rPr>
              <a:t>PAMK</a:t>
            </a:r>
          </a:p>
          <a:p>
            <a:pPr algn="ctr" eaLnBrk="1" hangingPunct="1"/>
            <a:r>
              <a:rPr lang="tr-TR" altLang="tr-TR" sz="2000" b="1">
                <a:solidFill>
                  <a:schemeClr val="folHlink"/>
                </a:solidFill>
                <a:latin typeface="Verdana" pitchFamily="34" charset="0"/>
              </a:rPr>
              <a:t>PAAMK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4519"/>
                                        </p:tgtEl>
                                        <p:attrNameLst>
                                          <p:attrName>style.visibility</p:attrName>
                                        </p:attrNameLst>
                                      </p:cBhvr>
                                      <p:to>
                                        <p:strVal val="visible"/>
                                      </p:to>
                                    </p:set>
                                    <p:animEffect transition="in" filter="strips(downRight)">
                                      <p:cBhvr>
                                        <p:cTn id="7" dur="500"/>
                                        <p:tgtEl>
                                          <p:spTgt spid="704519"/>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04518"/>
                                        </p:tgtEl>
                                        <p:attrNameLst>
                                          <p:attrName>style.visibility</p:attrName>
                                        </p:attrNameLst>
                                      </p:cBhvr>
                                      <p:to>
                                        <p:strVal val="visible"/>
                                      </p:to>
                                    </p:set>
                                    <p:animEffect transition="in" filter="strips(downRight)">
                                      <p:cBhvr>
                                        <p:cTn id="11" dur="500"/>
                                        <p:tgtEl>
                                          <p:spTgt spid="70451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04517"/>
                                        </p:tgtEl>
                                        <p:attrNameLst>
                                          <p:attrName>style.visibility</p:attrName>
                                        </p:attrNameLst>
                                      </p:cBhvr>
                                      <p:to>
                                        <p:strVal val="visible"/>
                                      </p:to>
                                    </p:set>
                                    <p:animEffect transition="in" filter="strips(downRight)">
                                      <p:cBhvr>
                                        <p:cTn id="15" dur="500"/>
                                        <p:tgtEl>
                                          <p:spTgt spid="704517"/>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04521"/>
                                        </p:tgtEl>
                                        <p:attrNameLst>
                                          <p:attrName>style.visibility</p:attrName>
                                        </p:attrNameLst>
                                      </p:cBhvr>
                                      <p:to>
                                        <p:strVal val="visible"/>
                                      </p:to>
                                    </p:set>
                                    <p:animEffect transition="in" filter="strips(downRight)">
                                      <p:cBhvr>
                                        <p:cTn id="19" dur="500"/>
                                        <p:tgtEl>
                                          <p:spTgt spid="704521"/>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704522"/>
                                        </p:tgtEl>
                                        <p:attrNameLst>
                                          <p:attrName>style.visibility</p:attrName>
                                        </p:attrNameLst>
                                      </p:cBhvr>
                                      <p:to>
                                        <p:strVal val="visible"/>
                                      </p:to>
                                    </p:set>
                                    <p:animEffect transition="in" filter="strips(downRight)">
                                      <p:cBhvr>
                                        <p:cTn id="23" dur="500"/>
                                        <p:tgtEl>
                                          <p:spTgt spid="70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7" grpId="0" animBg="1"/>
      <p:bldP spid="704518" grpId="0" animBg="1"/>
      <p:bldP spid="704519" grpId="0" animBg="1"/>
      <p:bldP spid="704521" grpId="0" animBg="1"/>
      <p:bldP spid="70452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9900" y="546100"/>
            <a:ext cx="8137525" cy="722313"/>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HARİÇTE İŞLEME REJİMİ</a:t>
            </a:r>
          </a:p>
        </p:txBody>
      </p:sp>
      <p:sp>
        <p:nvSpPr>
          <p:cNvPr id="10035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Hariçte İşleme Rejimi Mevzuatı</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Hariçte İşleme Rejimi Nedir?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Hariçte İşleme Rejimi ile İlgili Merciler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HİİB Almak İçin Gerekli Belgeler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HİİB/Hİİ İçin Süreler</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HİİB Taahhüt Kapatma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HARİÇTE İŞLEME</a:t>
            </a:r>
            <a:br>
              <a:rPr lang="tr-TR" altLang="tr-TR" sz="3300" b="1" smtClean="0">
                <a:latin typeface="Tahoma" pitchFamily="34" charset="0"/>
              </a:rPr>
            </a:br>
            <a:r>
              <a:rPr lang="tr-TR" altLang="tr-TR" sz="3300" b="1" smtClean="0">
                <a:latin typeface="Tahoma" pitchFamily="34" charset="0"/>
              </a:rPr>
              <a:t>REJİMİ MEVZUATI</a:t>
            </a:r>
          </a:p>
        </p:txBody>
      </p:sp>
      <p:sp>
        <p:nvSpPr>
          <p:cNvPr id="10137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b="1" smtClean="0">
                <a:latin typeface="Times New Roman" pitchFamily="18" charset="0"/>
              </a:rPr>
              <a:t>4458 Sayılı Gümrük Kanunu, 1567 Sayılı Kanun, 2976 Sayılı Kanun ve 474 Sayılı Kanun, 637 Sayılı KHK.</a:t>
            </a:r>
          </a:p>
          <a:p>
            <a:pPr marL="273050" indent="-273050" algn="just" eaLnBrk="1" hangingPunct="1">
              <a:lnSpc>
                <a:spcPct val="110000"/>
              </a:lnSpc>
              <a:buClr>
                <a:schemeClr val="tx1"/>
              </a:buClr>
              <a:buFont typeface="Wingdings" pitchFamily="2" charset="2"/>
              <a:buChar char="v"/>
            </a:pPr>
            <a:r>
              <a:rPr lang="tr-TR" altLang="tr-TR" b="1" smtClean="0">
                <a:latin typeface="Times New Roman" pitchFamily="18" charset="0"/>
              </a:rPr>
              <a:t>2007/11864 Sayılı Hariçte İşleme Rejimi Kararı (R.G.:5/4/2007-26484)</a:t>
            </a:r>
          </a:p>
          <a:p>
            <a:pPr marL="273050" indent="-273050" algn="just" eaLnBrk="1" hangingPunct="1">
              <a:lnSpc>
                <a:spcPct val="110000"/>
              </a:lnSpc>
              <a:buClr>
                <a:schemeClr val="tx1"/>
              </a:buClr>
              <a:buFont typeface="Wingdings" pitchFamily="2" charset="2"/>
              <a:buChar char="v"/>
            </a:pPr>
            <a:r>
              <a:rPr lang="tr-TR" altLang="tr-TR" b="1" smtClean="0">
                <a:latin typeface="Times New Roman" pitchFamily="18" charset="0"/>
              </a:rPr>
              <a:t>İhracat 2007/5 Sayılı Hariçte İşleme Rejimi Tebliği (R.G.:11/5/2007-26519)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HARİÇTE İŞLEME</a:t>
            </a:r>
            <a:br>
              <a:rPr lang="tr-TR" altLang="tr-TR" sz="3300" b="1" smtClean="0">
                <a:latin typeface="Tahoma" pitchFamily="34" charset="0"/>
              </a:rPr>
            </a:br>
            <a:r>
              <a:rPr lang="tr-TR" altLang="tr-TR" sz="3300" b="1" smtClean="0">
                <a:latin typeface="Tahoma" pitchFamily="34" charset="0"/>
              </a:rPr>
              <a:t>REJİMİ NEDİR ?</a:t>
            </a:r>
          </a:p>
        </p:txBody>
      </p:sp>
      <p:sp>
        <p:nvSpPr>
          <p:cNvPr id="10240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Hariçte İşleme Faaliyeti, Serbest Dolaşımdaki Eşyanın Daha İleri Bir Safhada İşlenmek, Tamir Edilmek veya Yenilenmek Üzere Geçici Olarak Türkiye Gümrük Bölgesi Dışına veya Serbest Bölgelere İhraç Edilmesi ve Bu İşleme Faaliyetleri Sonucunda Elde Edilen Ürünlerin Tam veya Kısmi Muafiyet Uygulanarak Serbest Dolaşıma Girmesidir.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4638"/>
            <a:ext cx="8229600" cy="720725"/>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HİR İŞLEYİŞ SÜRECİ (-I-)</a:t>
            </a:r>
          </a:p>
        </p:txBody>
      </p:sp>
      <p:graphicFrame>
        <p:nvGraphicFramePr>
          <p:cNvPr id="708611" name="Object 3"/>
          <p:cNvGraphicFramePr>
            <a:graphicFrameLocks noChangeAspect="1"/>
          </p:cNvGraphicFramePr>
          <p:nvPr>
            <p:ph sz="half" idx="1"/>
          </p:nvPr>
        </p:nvGraphicFramePr>
        <p:xfrm>
          <a:off x="2179638" y="2768600"/>
          <a:ext cx="1014412" cy="466725"/>
        </p:xfrm>
        <a:graphic>
          <a:graphicData uri="http://schemas.openxmlformats.org/presentationml/2006/ole">
            <mc:AlternateContent xmlns:mc="http://schemas.openxmlformats.org/markup-compatibility/2006">
              <mc:Choice xmlns:v="urn:schemas-microsoft-com:vml" Requires="v">
                <p:oleObj spid="_x0000_s103445" name="Klip" r:id="rId3" imgW="5349875" imgH="2911475" progId="MS_ClipArt_Gallery.2">
                  <p:embed/>
                </p:oleObj>
              </mc:Choice>
              <mc:Fallback>
                <p:oleObj name="Klip" r:id="rId3" imgW="5349875" imgH="2911475"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638" y="2768600"/>
                        <a:ext cx="10144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8612" name="AutoShape 4"/>
          <p:cNvSpPr>
            <a:spLocks noChangeArrowheads="1"/>
          </p:cNvSpPr>
          <p:nvPr/>
        </p:nvSpPr>
        <p:spPr bwMode="auto">
          <a:xfrm>
            <a:off x="693738" y="4132263"/>
            <a:ext cx="1017587" cy="263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Diğer</a:t>
            </a:r>
          </a:p>
        </p:txBody>
      </p:sp>
      <p:sp>
        <p:nvSpPr>
          <p:cNvPr id="708613" name="AutoShape 5"/>
          <p:cNvSpPr>
            <a:spLocks noChangeArrowheads="1"/>
          </p:cNvSpPr>
          <p:nvPr/>
        </p:nvSpPr>
        <p:spPr bwMode="auto">
          <a:xfrm>
            <a:off x="693738" y="3179763"/>
            <a:ext cx="1006475" cy="263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Düğme</a:t>
            </a:r>
          </a:p>
        </p:txBody>
      </p:sp>
      <p:sp>
        <p:nvSpPr>
          <p:cNvPr id="708614" name="AutoShape 6"/>
          <p:cNvSpPr>
            <a:spLocks noChangeArrowheads="1"/>
          </p:cNvSpPr>
          <p:nvPr/>
        </p:nvSpPr>
        <p:spPr bwMode="auto">
          <a:xfrm>
            <a:off x="693738" y="3649663"/>
            <a:ext cx="1004887" cy="263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Fermuar</a:t>
            </a:r>
          </a:p>
        </p:txBody>
      </p:sp>
      <p:sp>
        <p:nvSpPr>
          <p:cNvPr id="708615" name="AutoShape 7"/>
          <p:cNvSpPr>
            <a:spLocks noChangeArrowheads="1"/>
          </p:cNvSpPr>
          <p:nvPr/>
        </p:nvSpPr>
        <p:spPr bwMode="auto">
          <a:xfrm>
            <a:off x="682625" y="2492375"/>
            <a:ext cx="1014413" cy="5159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Denim Kumaş</a:t>
            </a:r>
          </a:p>
        </p:txBody>
      </p:sp>
      <p:sp>
        <p:nvSpPr>
          <p:cNvPr id="708616" name="AutoShape 8"/>
          <p:cNvSpPr>
            <a:spLocks/>
          </p:cNvSpPr>
          <p:nvPr/>
        </p:nvSpPr>
        <p:spPr bwMode="auto">
          <a:xfrm>
            <a:off x="1787525" y="2771775"/>
            <a:ext cx="227013" cy="1468438"/>
          </a:xfrm>
          <a:prstGeom prst="rightBrace">
            <a:avLst>
              <a:gd name="adj1" fmla="val 53904"/>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708617" name="AutoShape 9"/>
          <p:cNvSpPr>
            <a:spLocks noChangeArrowheads="1"/>
          </p:cNvSpPr>
          <p:nvPr/>
        </p:nvSpPr>
        <p:spPr bwMode="auto">
          <a:xfrm>
            <a:off x="2093913" y="3330575"/>
            <a:ext cx="1131887" cy="334963"/>
          </a:xfrm>
          <a:prstGeom prst="roundRect">
            <a:avLst>
              <a:gd name="adj" fmla="val 16667"/>
            </a:avLst>
          </a:prstGeom>
          <a:solidFill>
            <a:srgbClr val="CCFFFF"/>
          </a:solidFill>
          <a:ln w="222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300" b="1">
                <a:latin typeface="Verdana" pitchFamily="34" charset="0"/>
              </a:rPr>
              <a:t>İHRACAT</a:t>
            </a:r>
          </a:p>
        </p:txBody>
      </p:sp>
      <p:sp>
        <p:nvSpPr>
          <p:cNvPr id="708618" name="Line 10"/>
          <p:cNvSpPr>
            <a:spLocks noChangeShapeType="1"/>
          </p:cNvSpPr>
          <p:nvPr/>
        </p:nvSpPr>
        <p:spPr bwMode="auto">
          <a:xfrm>
            <a:off x="2651125" y="3752850"/>
            <a:ext cx="1588" cy="447675"/>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08619" name="AutoShape 11"/>
          <p:cNvSpPr>
            <a:spLocks noChangeArrowheads="1"/>
          </p:cNvSpPr>
          <p:nvPr/>
        </p:nvSpPr>
        <p:spPr bwMode="auto">
          <a:xfrm>
            <a:off x="2076450" y="4344988"/>
            <a:ext cx="1150938" cy="54133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300" b="1">
                <a:latin typeface="Verdana" pitchFamily="34" charset="0"/>
              </a:rPr>
              <a:t>Varsa</a:t>
            </a:r>
          </a:p>
          <a:p>
            <a:pPr algn="ctr" eaLnBrk="1" hangingPunct="1"/>
            <a:r>
              <a:rPr lang="tr-TR" altLang="tr-TR" sz="1300" b="1">
                <a:latin typeface="Verdana" pitchFamily="34" charset="0"/>
              </a:rPr>
              <a:t>TEMİNAT</a:t>
            </a:r>
          </a:p>
        </p:txBody>
      </p:sp>
      <p:sp>
        <p:nvSpPr>
          <p:cNvPr id="708620" name="AutoShape 12"/>
          <p:cNvSpPr>
            <a:spLocks noChangeArrowheads="1"/>
          </p:cNvSpPr>
          <p:nvPr/>
        </p:nvSpPr>
        <p:spPr bwMode="auto">
          <a:xfrm>
            <a:off x="3717925" y="3206750"/>
            <a:ext cx="1074738" cy="554038"/>
          </a:xfrm>
          <a:prstGeom prst="roundRect">
            <a:avLst>
              <a:gd name="adj" fmla="val 16667"/>
            </a:avLst>
          </a:prstGeom>
          <a:solidFill>
            <a:srgbClr val="CCFFFF"/>
          </a:solidFill>
          <a:ln w="222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300" b="1">
                <a:latin typeface="Verdana" pitchFamily="34" charset="0"/>
              </a:rPr>
              <a:t>ÜRETİM</a:t>
            </a:r>
          </a:p>
          <a:p>
            <a:pPr algn="ctr" eaLnBrk="1" hangingPunct="1"/>
            <a:r>
              <a:rPr lang="tr-TR" altLang="tr-TR" sz="1300" b="1">
                <a:latin typeface="Verdana" pitchFamily="34" charset="0"/>
              </a:rPr>
              <a:t>SÜRECİ</a:t>
            </a:r>
          </a:p>
        </p:txBody>
      </p:sp>
      <p:sp>
        <p:nvSpPr>
          <p:cNvPr id="708621" name="AutoShape 13"/>
          <p:cNvSpPr>
            <a:spLocks noChangeArrowheads="1"/>
          </p:cNvSpPr>
          <p:nvPr/>
        </p:nvSpPr>
        <p:spPr bwMode="auto">
          <a:xfrm>
            <a:off x="5289550" y="2986088"/>
            <a:ext cx="1522413" cy="993775"/>
          </a:xfrm>
          <a:prstGeom prst="roundRect">
            <a:avLst>
              <a:gd name="adj" fmla="val 16667"/>
            </a:avLst>
          </a:prstGeom>
          <a:solidFill>
            <a:srgbClr val="CCFFFF"/>
          </a:solidFill>
          <a:ln w="222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300" b="1">
                <a:latin typeface="Verdana" pitchFamily="34" charset="0"/>
              </a:rPr>
              <a:t>NİHAİ</a:t>
            </a:r>
          </a:p>
          <a:p>
            <a:pPr algn="ctr" eaLnBrk="1" hangingPunct="1"/>
            <a:r>
              <a:rPr lang="tr-TR" altLang="tr-TR" sz="1300" b="1">
                <a:latin typeface="Verdana" pitchFamily="34" charset="0"/>
              </a:rPr>
              <a:t>ÜRÜN</a:t>
            </a:r>
          </a:p>
          <a:p>
            <a:pPr algn="ctr" eaLnBrk="1" hangingPunct="1"/>
            <a:r>
              <a:rPr lang="tr-TR" altLang="tr-TR" sz="1300" b="1">
                <a:latin typeface="Verdana" pitchFamily="34" charset="0"/>
              </a:rPr>
              <a:t>(Kot Pantolon)</a:t>
            </a:r>
          </a:p>
        </p:txBody>
      </p:sp>
      <p:sp>
        <p:nvSpPr>
          <p:cNvPr id="708622" name="AutoShape 14"/>
          <p:cNvSpPr>
            <a:spLocks noChangeArrowheads="1"/>
          </p:cNvSpPr>
          <p:nvPr/>
        </p:nvSpPr>
        <p:spPr bwMode="auto">
          <a:xfrm>
            <a:off x="7326313" y="3309938"/>
            <a:ext cx="1131887" cy="334962"/>
          </a:xfrm>
          <a:prstGeom prst="roundRect">
            <a:avLst>
              <a:gd name="adj" fmla="val 16667"/>
            </a:avLst>
          </a:prstGeom>
          <a:solidFill>
            <a:srgbClr val="CCFFFF"/>
          </a:solidFill>
          <a:ln w="222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300" b="1">
                <a:latin typeface="Verdana" pitchFamily="34" charset="0"/>
              </a:rPr>
              <a:t>İTHALAT</a:t>
            </a:r>
          </a:p>
        </p:txBody>
      </p:sp>
      <p:sp>
        <p:nvSpPr>
          <p:cNvPr id="708623" name="Line 15"/>
          <p:cNvSpPr>
            <a:spLocks noChangeShapeType="1"/>
          </p:cNvSpPr>
          <p:nvPr/>
        </p:nvSpPr>
        <p:spPr bwMode="auto">
          <a:xfrm flipH="1">
            <a:off x="7380288" y="3727450"/>
            <a:ext cx="487362" cy="1357313"/>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08624" name="AutoShape 16"/>
          <p:cNvSpPr>
            <a:spLocks noChangeArrowheads="1"/>
          </p:cNvSpPr>
          <p:nvPr/>
        </p:nvSpPr>
        <p:spPr bwMode="auto">
          <a:xfrm>
            <a:off x="5943600" y="5191125"/>
            <a:ext cx="2798763" cy="677863"/>
          </a:xfrm>
          <a:prstGeom prst="roundRect">
            <a:avLst>
              <a:gd name="adj" fmla="val 16667"/>
            </a:avLst>
          </a:prstGeom>
          <a:solidFill>
            <a:schemeClr val="folHlink"/>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108000" anchor="ctr">
            <a:spAutoFit/>
          </a:bodyPr>
          <a:lstStyle/>
          <a:p>
            <a:pPr eaLnBrk="1" hangingPunct="1"/>
            <a:r>
              <a:rPr lang="tr-TR" altLang="tr-TR" sz="1300" b="1">
                <a:latin typeface="Verdana" pitchFamily="34" charset="0"/>
              </a:rPr>
              <a:t>1- Kısmi veya Tam Muafiyet</a:t>
            </a:r>
          </a:p>
          <a:p>
            <a:pPr eaLnBrk="1" hangingPunct="1"/>
            <a:r>
              <a:rPr lang="tr-TR" altLang="tr-TR" sz="1300" b="1">
                <a:latin typeface="Verdana" pitchFamily="34" charset="0"/>
              </a:rPr>
              <a:t>2- Varsa Teminat Çözümü</a:t>
            </a:r>
          </a:p>
        </p:txBody>
      </p:sp>
      <p:sp>
        <p:nvSpPr>
          <p:cNvPr id="708625" name="AutoShape 17"/>
          <p:cNvSpPr>
            <a:spLocks noChangeArrowheads="1"/>
          </p:cNvSpPr>
          <p:nvPr/>
        </p:nvSpPr>
        <p:spPr bwMode="auto">
          <a:xfrm>
            <a:off x="3271838" y="3376613"/>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8626" name="AutoShape 18"/>
          <p:cNvSpPr>
            <a:spLocks noChangeArrowheads="1"/>
          </p:cNvSpPr>
          <p:nvPr/>
        </p:nvSpPr>
        <p:spPr bwMode="auto">
          <a:xfrm>
            <a:off x="4843463" y="3376613"/>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8627" name="AutoShape 19"/>
          <p:cNvSpPr>
            <a:spLocks noChangeArrowheads="1"/>
          </p:cNvSpPr>
          <p:nvPr/>
        </p:nvSpPr>
        <p:spPr bwMode="auto">
          <a:xfrm>
            <a:off x="6861175" y="3370263"/>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aphicFrame>
        <p:nvGraphicFramePr>
          <p:cNvPr id="708628" name="Object 20"/>
          <p:cNvGraphicFramePr>
            <a:graphicFrameLocks noChangeAspect="1"/>
          </p:cNvGraphicFramePr>
          <p:nvPr>
            <p:ph sz="half" idx="2"/>
          </p:nvPr>
        </p:nvGraphicFramePr>
        <p:xfrm>
          <a:off x="7553325" y="3546475"/>
          <a:ext cx="865188" cy="1465263"/>
        </p:xfrm>
        <a:graphic>
          <a:graphicData uri="http://schemas.openxmlformats.org/presentationml/2006/ole">
            <mc:AlternateContent xmlns:mc="http://schemas.openxmlformats.org/markup-compatibility/2006">
              <mc:Choice xmlns:v="urn:schemas-microsoft-com:vml" Requires="v">
                <p:oleObj spid="_x0000_s103446" name="Klip" r:id="rId5" imgW="3467100" imgH="5632450" progId="MS_ClipArt_Gallery.2">
                  <p:embed/>
                </p:oleObj>
              </mc:Choice>
              <mc:Fallback>
                <p:oleObj name="Klip" r:id="rId5" imgW="3467100" imgH="563245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325" y="3546475"/>
                        <a:ext cx="865188" cy="1465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8615"/>
                                        </p:tgtEl>
                                        <p:attrNameLst>
                                          <p:attrName>style.visibility</p:attrName>
                                        </p:attrNameLst>
                                      </p:cBhvr>
                                      <p:to>
                                        <p:strVal val="visible"/>
                                      </p:to>
                                    </p:set>
                                    <p:animEffect transition="in" filter="strips(downRight)">
                                      <p:cBhvr>
                                        <p:cTn id="7" dur="500"/>
                                        <p:tgtEl>
                                          <p:spTgt spid="708615"/>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08613"/>
                                        </p:tgtEl>
                                        <p:attrNameLst>
                                          <p:attrName>style.visibility</p:attrName>
                                        </p:attrNameLst>
                                      </p:cBhvr>
                                      <p:to>
                                        <p:strVal val="visible"/>
                                      </p:to>
                                    </p:set>
                                    <p:animEffect transition="in" filter="strips(downRight)">
                                      <p:cBhvr>
                                        <p:cTn id="11" dur="500"/>
                                        <p:tgtEl>
                                          <p:spTgt spid="708613"/>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08614"/>
                                        </p:tgtEl>
                                        <p:attrNameLst>
                                          <p:attrName>style.visibility</p:attrName>
                                        </p:attrNameLst>
                                      </p:cBhvr>
                                      <p:to>
                                        <p:strVal val="visible"/>
                                      </p:to>
                                    </p:set>
                                    <p:animEffect transition="in" filter="strips(downRight)">
                                      <p:cBhvr>
                                        <p:cTn id="15" dur="500"/>
                                        <p:tgtEl>
                                          <p:spTgt spid="708614"/>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08612"/>
                                        </p:tgtEl>
                                        <p:attrNameLst>
                                          <p:attrName>style.visibility</p:attrName>
                                        </p:attrNameLst>
                                      </p:cBhvr>
                                      <p:to>
                                        <p:strVal val="visible"/>
                                      </p:to>
                                    </p:set>
                                    <p:animEffect transition="in" filter="strips(downRight)">
                                      <p:cBhvr>
                                        <p:cTn id="19" dur="500"/>
                                        <p:tgtEl>
                                          <p:spTgt spid="708612"/>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708616"/>
                                        </p:tgtEl>
                                        <p:attrNameLst>
                                          <p:attrName>style.visibility</p:attrName>
                                        </p:attrNameLst>
                                      </p:cBhvr>
                                      <p:to>
                                        <p:strVal val="visible"/>
                                      </p:to>
                                    </p:set>
                                    <p:animEffect transition="in" filter="strips(downRight)">
                                      <p:cBhvr>
                                        <p:cTn id="23" dur="500"/>
                                        <p:tgtEl>
                                          <p:spTgt spid="708616"/>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708611"/>
                                        </p:tgtEl>
                                        <p:attrNameLst>
                                          <p:attrName>style.visibility</p:attrName>
                                        </p:attrNameLst>
                                      </p:cBhvr>
                                      <p:to>
                                        <p:strVal val="visible"/>
                                      </p:to>
                                    </p:set>
                                    <p:animEffect transition="in" filter="strips(downRight)">
                                      <p:cBhvr>
                                        <p:cTn id="27" dur="500"/>
                                        <p:tgtEl>
                                          <p:spTgt spid="708611"/>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708617"/>
                                        </p:tgtEl>
                                        <p:attrNameLst>
                                          <p:attrName>style.visibility</p:attrName>
                                        </p:attrNameLst>
                                      </p:cBhvr>
                                      <p:to>
                                        <p:strVal val="visible"/>
                                      </p:to>
                                    </p:set>
                                    <p:animEffect transition="in" filter="strips(downRight)">
                                      <p:cBhvr>
                                        <p:cTn id="31" dur="500"/>
                                        <p:tgtEl>
                                          <p:spTgt spid="708617"/>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08618"/>
                                        </p:tgtEl>
                                        <p:attrNameLst>
                                          <p:attrName>style.visibility</p:attrName>
                                        </p:attrNameLst>
                                      </p:cBhvr>
                                      <p:to>
                                        <p:strVal val="visible"/>
                                      </p:to>
                                    </p:set>
                                    <p:animEffect transition="in" filter="strips(downRight)">
                                      <p:cBhvr>
                                        <p:cTn id="35" dur="500"/>
                                        <p:tgtEl>
                                          <p:spTgt spid="708618"/>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708619"/>
                                        </p:tgtEl>
                                        <p:attrNameLst>
                                          <p:attrName>style.visibility</p:attrName>
                                        </p:attrNameLst>
                                      </p:cBhvr>
                                      <p:to>
                                        <p:strVal val="visible"/>
                                      </p:to>
                                    </p:set>
                                    <p:animEffect transition="in" filter="strips(downRight)">
                                      <p:cBhvr>
                                        <p:cTn id="39" dur="500"/>
                                        <p:tgtEl>
                                          <p:spTgt spid="708619"/>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708625"/>
                                        </p:tgtEl>
                                        <p:attrNameLst>
                                          <p:attrName>style.visibility</p:attrName>
                                        </p:attrNameLst>
                                      </p:cBhvr>
                                      <p:to>
                                        <p:strVal val="visible"/>
                                      </p:to>
                                    </p:set>
                                    <p:animEffect transition="in" filter="strips(downRight)">
                                      <p:cBhvr>
                                        <p:cTn id="43" dur="500"/>
                                        <p:tgtEl>
                                          <p:spTgt spid="708625"/>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708620"/>
                                        </p:tgtEl>
                                        <p:attrNameLst>
                                          <p:attrName>style.visibility</p:attrName>
                                        </p:attrNameLst>
                                      </p:cBhvr>
                                      <p:to>
                                        <p:strVal val="visible"/>
                                      </p:to>
                                    </p:set>
                                    <p:animEffect transition="in" filter="strips(downRight)">
                                      <p:cBhvr>
                                        <p:cTn id="47" dur="500"/>
                                        <p:tgtEl>
                                          <p:spTgt spid="708620"/>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708626"/>
                                        </p:tgtEl>
                                        <p:attrNameLst>
                                          <p:attrName>style.visibility</p:attrName>
                                        </p:attrNameLst>
                                      </p:cBhvr>
                                      <p:to>
                                        <p:strVal val="visible"/>
                                      </p:to>
                                    </p:set>
                                    <p:animEffect transition="in" filter="strips(downRight)">
                                      <p:cBhvr>
                                        <p:cTn id="51" dur="500"/>
                                        <p:tgtEl>
                                          <p:spTgt spid="708626"/>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708621"/>
                                        </p:tgtEl>
                                        <p:attrNameLst>
                                          <p:attrName>style.visibility</p:attrName>
                                        </p:attrNameLst>
                                      </p:cBhvr>
                                      <p:to>
                                        <p:strVal val="visible"/>
                                      </p:to>
                                    </p:set>
                                    <p:animEffect transition="in" filter="strips(downRight)">
                                      <p:cBhvr>
                                        <p:cTn id="55" dur="500"/>
                                        <p:tgtEl>
                                          <p:spTgt spid="708621"/>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708627"/>
                                        </p:tgtEl>
                                        <p:attrNameLst>
                                          <p:attrName>style.visibility</p:attrName>
                                        </p:attrNameLst>
                                      </p:cBhvr>
                                      <p:to>
                                        <p:strVal val="visible"/>
                                      </p:to>
                                    </p:set>
                                    <p:animEffect transition="in" filter="strips(downRight)">
                                      <p:cBhvr>
                                        <p:cTn id="59" dur="500"/>
                                        <p:tgtEl>
                                          <p:spTgt spid="708627"/>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708622"/>
                                        </p:tgtEl>
                                        <p:attrNameLst>
                                          <p:attrName>style.visibility</p:attrName>
                                        </p:attrNameLst>
                                      </p:cBhvr>
                                      <p:to>
                                        <p:strVal val="visible"/>
                                      </p:to>
                                    </p:set>
                                    <p:animEffect transition="in" filter="strips(downRight)">
                                      <p:cBhvr>
                                        <p:cTn id="63" dur="500"/>
                                        <p:tgtEl>
                                          <p:spTgt spid="708622"/>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708623"/>
                                        </p:tgtEl>
                                        <p:attrNameLst>
                                          <p:attrName>style.visibility</p:attrName>
                                        </p:attrNameLst>
                                      </p:cBhvr>
                                      <p:to>
                                        <p:strVal val="visible"/>
                                      </p:to>
                                    </p:set>
                                    <p:animEffect transition="in" filter="strips(downRight)">
                                      <p:cBhvr>
                                        <p:cTn id="67" dur="500"/>
                                        <p:tgtEl>
                                          <p:spTgt spid="708623"/>
                                        </p:tgtEl>
                                      </p:cBhvr>
                                    </p:animEffect>
                                  </p:childTnLst>
                                </p:cTn>
                              </p:par>
                            </p:childTnLst>
                          </p:cTn>
                        </p:par>
                        <p:par>
                          <p:cTn id="68" fill="hold" nodeType="afterGroup">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708624"/>
                                        </p:tgtEl>
                                        <p:attrNameLst>
                                          <p:attrName>style.visibility</p:attrName>
                                        </p:attrNameLst>
                                      </p:cBhvr>
                                      <p:to>
                                        <p:strVal val="visible"/>
                                      </p:to>
                                    </p:set>
                                    <p:animEffect transition="in" filter="strips(downRight)">
                                      <p:cBhvr>
                                        <p:cTn id="71" dur="500"/>
                                        <p:tgtEl>
                                          <p:spTgt spid="708624"/>
                                        </p:tgtEl>
                                      </p:cBhvr>
                                    </p:animEffect>
                                  </p:childTnLst>
                                </p:cTn>
                              </p:par>
                            </p:childTnLst>
                          </p:cTn>
                        </p:par>
                        <p:par>
                          <p:cTn id="72" fill="hold" nodeType="afterGroup">
                            <p:stCondLst>
                              <p:cond delay="8500"/>
                            </p:stCondLst>
                            <p:childTnLst>
                              <p:par>
                                <p:cTn id="73" presetID="18" presetClass="entr" presetSubtype="6" fill="hold" nodeType="afterEffect">
                                  <p:stCondLst>
                                    <p:cond delay="0"/>
                                  </p:stCondLst>
                                  <p:childTnLst>
                                    <p:set>
                                      <p:cBhvr>
                                        <p:cTn id="74" dur="1" fill="hold">
                                          <p:stCondLst>
                                            <p:cond delay="0"/>
                                          </p:stCondLst>
                                        </p:cTn>
                                        <p:tgtEl>
                                          <p:spTgt spid="708628"/>
                                        </p:tgtEl>
                                        <p:attrNameLst>
                                          <p:attrName>style.visibility</p:attrName>
                                        </p:attrNameLst>
                                      </p:cBhvr>
                                      <p:to>
                                        <p:strVal val="visible"/>
                                      </p:to>
                                    </p:set>
                                    <p:animEffect transition="in" filter="strips(downRight)">
                                      <p:cBhvr>
                                        <p:cTn id="75" dur="500"/>
                                        <p:tgtEl>
                                          <p:spTgt spid="70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2" grpId="0" animBg="1"/>
      <p:bldP spid="708613" grpId="0" animBg="1"/>
      <p:bldP spid="708614" grpId="0" animBg="1"/>
      <p:bldP spid="708615" grpId="0" animBg="1"/>
      <p:bldP spid="708616" grpId="0" animBg="1"/>
      <p:bldP spid="708617" grpId="0" animBg="1"/>
      <p:bldP spid="708618" grpId="0" animBg="1"/>
      <p:bldP spid="708619" grpId="0" animBg="1"/>
      <p:bldP spid="708620" grpId="0" animBg="1"/>
      <p:bldP spid="708621" grpId="0" animBg="1"/>
      <p:bldP spid="708622" grpId="0" animBg="1"/>
      <p:bldP spid="708623" grpId="0" animBg="1"/>
      <p:bldP spid="708624" grpId="0" animBg="1"/>
      <p:bldP spid="708625" grpId="0" animBg="1"/>
      <p:bldP spid="708626" grpId="0" animBg="1"/>
      <p:bldP spid="70862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476250"/>
            <a:ext cx="8137525" cy="720725"/>
          </a:xfrm>
          <a:solidFill>
            <a:srgbClr val="00CCFF">
              <a:alpha val="50195"/>
            </a:srgbClr>
          </a:solidFill>
          <a:ln w="76200" cmpd="tri">
            <a:solidFill>
              <a:schemeClr val="tx1">
                <a:alpha val="70195"/>
              </a:schemeClr>
            </a:solidFill>
            <a:miter lim="800000"/>
            <a:headEnd/>
            <a:tailEnd/>
          </a:ln>
        </p:spPr>
        <p:txBody>
          <a:bodyPr/>
          <a:lstStyle/>
          <a:p>
            <a:pPr eaLnBrk="1" hangingPunct="1"/>
            <a:r>
              <a:rPr lang="tr-TR" altLang="tr-TR" sz="4000" b="1" smtClean="0">
                <a:latin typeface="Tahoma" pitchFamily="34" charset="0"/>
              </a:rPr>
              <a:t>HİR İŞLEYİŞ SÜRECİ (-II-)</a:t>
            </a:r>
          </a:p>
        </p:txBody>
      </p:sp>
      <p:sp>
        <p:nvSpPr>
          <p:cNvPr id="709635" name="AutoShape 3"/>
          <p:cNvSpPr>
            <a:spLocks noChangeArrowheads="1"/>
          </p:cNvSpPr>
          <p:nvPr/>
        </p:nvSpPr>
        <p:spPr bwMode="auto">
          <a:xfrm>
            <a:off x="2425700" y="3341688"/>
            <a:ext cx="1206500" cy="263525"/>
          </a:xfrm>
          <a:prstGeom prst="roundRect">
            <a:avLst>
              <a:gd name="adj" fmla="val 16667"/>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İHRACAT</a:t>
            </a:r>
          </a:p>
        </p:txBody>
      </p:sp>
      <p:sp>
        <p:nvSpPr>
          <p:cNvPr id="709636" name="AutoShape 4"/>
          <p:cNvSpPr>
            <a:spLocks noChangeArrowheads="1"/>
          </p:cNvSpPr>
          <p:nvPr/>
        </p:nvSpPr>
        <p:spPr bwMode="auto">
          <a:xfrm>
            <a:off x="1979613" y="3368675"/>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9637" name="AutoShape 5"/>
          <p:cNvSpPr>
            <a:spLocks noChangeArrowheads="1"/>
          </p:cNvSpPr>
          <p:nvPr/>
        </p:nvSpPr>
        <p:spPr bwMode="auto">
          <a:xfrm>
            <a:off x="395288" y="3213100"/>
            <a:ext cx="1492250" cy="515938"/>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BELGE</a:t>
            </a:r>
          </a:p>
          <a:p>
            <a:pPr algn="ctr" eaLnBrk="1" hangingPunct="1"/>
            <a:r>
              <a:rPr lang="tr-TR" altLang="tr-TR" sz="1500" b="1">
                <a:latin typeface="Verdana" pitchFamily="34" charset="0"/>
              </a:rPr>
              <a:t>BAŞLANGICI</a:t>
            </a:r>
          </a:p>
        </p:txBody>
      </p:sp>
      <p:sp>
        <p:nvSpPr>
          <p:cNvPr id="709638" name="AutoShape 6"/>
          <p:cNvSpPr>
            <a:spLocks noChangeArrowheads="1"/>
          </p:cNvSpPr>
          <p:nvPr/>
        </p:nvSpPr>
        <p:spPr bwMode="auto">
          <a:xfrm>
            <a:off x="3717925"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grpSp>
        <p:nvGrpSpPr>
          <p:cNvPr id="709639" name="Group 7"/>
          <p:cNvGrpSpPr>
            <a:grpSpLocks/>
          </p:cNvGrpSpPr>
          <p:nvPr/>
        </p:nvGrpSpPr>
        <p:grpSpPr bwMode="auto">
          <a:xfrm>
            <a:off x="5851525" y="2768600"/>
            <a:ext cx="930275" cy="1403350"/>
            <a:chOff x="2968" y="2568"/>
            <a:chExt cx="866" cy="1294"/>
          </a:xfrm>
        </p:grpSpPr>
        <p:graphicFrame>
          <p:nvGraphicFramePr>
            <p:cNvPr id="104471" name="Object 8"/>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104473" name="Klip" r:id="rId3" imgW="3032125" imgH="4533900" progId="MS_ClipArt_Gallery.2">
                    <p:embed/>
                  </p:oleObj>
                </mc:Choice>
                <mc:Fallback>
                  <p:oleObj name="Klip" r:id="rId3" imgW="3032125" imgH="45339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72" name="WordArt 9"/>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a:ln w="9525">
                    <a:solidFill>
                      <a:srgbClr val="000000"/>
                    </a:solidFill>
                    <a:round/>
                    <a:headEnd/>
                    <a:tailEnd/>
                  </a:ln>
                  <a:latin typeface="Arial Black"/>
                </a:rPr>
                <a:t>GÜMRÜK</a:t>
              </a:r>
            </a:p>
          </p:txBody>
        </p:sp>
      </p:grpSp>
      <p:sp>
        <p:nvSpPr>
          <p:cNvPr id="709642" name="AutoShape 10"/>
          <p:cNvSpPr>
            <a:spLocks noChangeArrowheads="1"/>
          </p:cNvSpPr>
          <p:nvPr/>
        </p:nvSpPr>
        <p:spPr bwMode="auto">
          <a:xfrm>
            <a:off x="4144963" y="3330575"/>
            <a:ext cx="1206500" cy="263525"/>
          </a:xfrm>
          <a:prstGeom prst="roundRect">
            <a:avLst>
              <a:gd name="adj" fmla="val 16667"/>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ÜRETİM</a:t>
            </a:r>
          </a:p>
        </p:txBody>
      </p:sp>
      <p:sp>
        <p:nvSpPr>
          <p:cNvPr id="709643" name="AutoShape 11"/>
          <p:cNvSpPr>
            <a:spLocks noChangeArrowheads="1"/>
          </p:cNvSpPr>
          <p:nvPr/>
        </p:nvSpPr>
        <p:spPr bwMode="auto">
          <a:xfrm>
            <a:off x="5435600"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9644" name="AutoShape 12"/>
          <p:cNvSpPr>
            <a:spLocks noChangeArrowheads="1"/>
          </p:cNvSpPr>
          <p:nvPr/>
        </p:nvSpPr>
        <p:spPr bwMode="auto">
          <a:xfrm>
            <a:off x="7316788" y="3341688"/>
            <a:ext cx="1206500" cy="263525"/>
          </a:xfrm>
          <a:prstGeom prst="roundRect">
            <a:avLst>
              <a:gd name="adj" fmla="val 16667"/>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İTHALAT</a:t>
            </a:r>
          </a:p>
        </p:txBody>
      </p:sp>
      <p:sp>
        <p:nvSpPr>
          <p:cNvPr id="709645" name="AutoShape 13"/>
          <p:cNvSpPr>
            <a:spLocks noChangeArrowheads="1"/>
          </p:cNvSpPr>
          <p:nvPr/>
        </p:nvSpPr>
        <p:spPr bwMode="auto">
          <a:xfrm>
            <a:off x="6870700" y="3368675"/>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9646" name="AutoShape 14"/>
          <p:cNvSpPr>
            <a:spLocks noChangeArrowheads="1"/>
          </p:cNvSpPr>
          <p:nvPr/>
        </p:nvSpPr>
        <p:spPr bwMode="auto">
          <a:xfrm>
            <a:off x="7300913" y="4305300"/>
            <a:ext cx="1228725" cy="515938"/>
          </a:xfrm>
          <a:prstGeom prst="roundRect">
            <a:avLst>
              <a:gd name="adj" fmla="val 16667"/>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BELGE</a:t>
            </a:r>
          </a:p>
          <a:p>
            <a:pPr algn="ctr" eaLnBrk="1" hangingPunct="1"/>
            <a:r>
              <a:rPr lang="tr-TR" altLang="tr-TR" sz="1500" b="1">
                <a:latin typeface="Verdana" pitchFamily="34" charset="0"/>
              </a:rPr>
              <a:t>SONU</a:t>
            </a:r>
          </a:p>
        </p:txBody>
      </p:sp>
      <p:sp>
        <p:nvSpPr>
          <p:cNvPr id="709647" name="AutoShape 15"/>
          <p:cNvSpPr>
            <a:spLocks noChangeArrowheads="1"/>
          </p:cNvSpPr>
          <p:nvPr/>
        </p:nvSpPr>
        <p:spPr bwMode="auto">
          <a:xfrm rot="5400000">
            <a:off x="7739857" y="3861594"/>
            <a:ext cx="360362"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9648" name="AutoShape 16"/>
          <p:cNvSpPr>
            <a:spLocks noChangeArrowheads="1"/>
          </p:cNvSpPr>
          <p:nvPr/>
        </p:nvSpPr>
        <p:spPr bwMode="auto">
          <a:xfrm>
            <a:off x="7283450" y="5446713"/>
            <a:ext cx="1263650" cy="862012"/>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1500" b="1">
                <a:latin typeface="Verdana" pitchFamily="34" charset="0"/>
              </a:rPr>
              <a:t>VARSA TEMİNAT</a:t>
            </a:r>
          </a:p>
          <a:p>
            <a:pPr algn="ctr" eaLnBrk="1" hangingPunct="1"/>
            <a:r>
              <a:rPr lang="tr-TR" altLang="tr-TR" sz="1500" b="1">
                <a:latin typeface="Verdana" pitchFamily="34" charset="0"/>
              </a:rPr>
              <a:t>İADE</a:t>
            </a:r>
          </a:p>
        </p:txBody>
      </p:sp>
      <p:sp>
        <p:nvSpPr>
          <p:cNvPr id="709649" name="AutoShape 17"/>
          <p:cNvSpPr>
            <a:spLocks noChangeArrowheads="1"/>
          </p:cNvSpPr>
          <p:nvPr/>
        </p:nvSpPr>
        <p:spPr bwMode="auto">
          <a:xfrm rot="5400000">
            <a:off x="7739856" y="5076032"/>
            <a:ext cx="360363" cy="215900"/>
          </a:xfrm>
          <a:prstGeom prst="notched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tr-TR" altLang="tr-TR"/>
          </a:p>
        </p:txBody>
      </p:sp>
      <p:sp>
        <p:nvSpPr>
          <p:cNvPr id="709652" name="AutoShape 20"/>
          <p:cNvSpPr>
            <a:spLocks noChangeArrowheads="1"/>
          </p:cNvSpPr>
          <p:nvPr/>
        </p:nvSpPr>
        <p:spPr bwMode="auto">
          <a:xfrm>
            <a:off x="1570038" y="2552700"/>
            <a:ext cx="1201737" cy="5159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500" b="1">
                <a:latin typeface="Verdana" pitchFamily="34" charset="0"/>
              </a:rPr>
              <a:t>VARSA TEMİNAT</a:t>
            </a:r>
          </a:p>
        </p:txBody>
      </p:sp>
      <p:graphicFrame>
        <p:nvGraphicFramePr>
          <p:cNvPr id="709653" name="Object 21"/>
          <p:cNvGraphicFramePr>
            <a:graphicFrameLocks noChangeAspect="1"/>
          </p:cNvGraphicFramePr>
          <p:nvPr>
            <p:ph sz="half" idx="2"/>
          </p:nvPr>
        </p:nvGraphicFramePr>
        <p:xfrm>
          <a:off x="6510338" y="5068888"/>
          <a:ext cx="769937" cy="1250950"/>
        </p:xfrm>
        <a:graphic>
          <a:graphicData uri="http://schemas.openxmlformats.org/presentationml/2006/ole">
            <mc:AlternateContent xmlns:mc="http://schemas.openxmlformats.org/markup-compatibility/2006">
              <mc:Choice xmlns:v="urn:schemas-microsoft-com:vml" Requires="v">
                <p:oleObj spid="_x0000_s104474" name="Klip" r:id="rId5" imgW="3467100" imgH="5632450" progId="MS_ClipArt_Gallery.2">
                  <p:embed/>
                </p:oleObj>
              </mc:Choice>
              <mc:Fallback>
                <p:oleObj name="Klip" r:id="rId5" imgW="3467100" imgH="5632450" progId="MS_ClipArt_Gallery.2">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338" y="5068888"/>
                        <a:ext cx="769937" cy="1250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9658" name="Group 26"/>
          <p:cNvGrpSpPr>
            <a:grpSpLocks/>
          </p:cNvGrpSpPr>
          <p:nvPr/>
        </p:nvGrpSpPr>
        <p:grpSpPr bwMode="auto">
          <a:xfrm>
            <a:off x="4633913" y="2149475"/>
            <a:ext cx="3671887" cy="1016000"/>
            <a:chOff x="2919" y="1354"/>
            <a:chExt cx="2313" cy="640"/>
          </a:xfrm>
        </p:grpSpPr>
        <p:sp>
          <p:nvSpPr>
            <p:cNvPr id="104469" name="AutoShape 22"/>
            <p:cNvSpPr>
              <a:spLocks noChangeArrowheads="1"/>
            </p:cNvSpPr>
            <p:nvPr/>
          </p:nvSpPr>
          <p:spPr bwMode="auto">
            <a:xfrm rot="-5400000">
              <a:off x="3784" y="545"/>
              <a:ext cx="584" cy="2313"/>
            </a:xfrm>
            <a:prstGeom prst="curvedLeftArrow">
              <a:avLst>
                <a:gd name="adj1" fmla="val 21985"/>
                <a:gd name="adj2" fmla="val 128188"/>
                <a:gd name="adj3" fmla="val 3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tr-TR" altLang="tr-TR"/>
            </a:p>
          </p:txBody>
        </p:sp>
        <p:sp>
          <p:nvSpPr>
            <p:cNvPr id="104470" name="AutoShape 23"/>
            <p:cNvSpPr>
              <a:spLocks noChangeArrowheads="1"/>
            </p:cNvSpPr>
            <p:nvPr/>
          </p:nvSpPr>
          <p:spPr bwMode="auto">
            <a:xfrm>
              <a:off x="3397" y="1354"/>
              <a:ext cx="1069" cy="28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300" b="1">
                  <a:latin typeface="Verdana" pitchFamily="34" charset="0"/>
                </a:rPr>
                <a:t>Kısmi veya Tam</a:t>
              </a:r>
            </a:p>
            <a:p>
              <a:pPr algn="ctr" eaLnBrk="1" hangingPunct="1"/>
              <a:r>
                <a:rPr lang="tr-TR" altLang="tr-TR" sz="1300" b="1">
                  <a:latin typeface="Verdana" pitchFamily="34" charset="0"/>
                </a:rPr>
                <a:t>Muafiyet</a:t>
              </a:r>
            </a:p>
          </p:txBody>
        </p:sp>
      </p:grpSp>
      <p:sp>
        <p:nvSpPr>
          <p:cNvPr id="709656" name="AutoShape 24"/>
          <p:cNvSpPr>
            <a:spLocks noChangeArrowheads="1"/>
          </p:cNvSpPr>
          <p:nvPr/>
        </p:nvSpPr>
        <p:spPr bwMode="auto">
          <a:xfrm>
            <a:off x="3967163" y="3932238"/>
            <a:ext cx="1554162" cy="6699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r>
              <a:rPr lang="tr-TR" altLang="tr-TR" sz="1300" b="1">
                <a:latin typeface="Verdana" pitchFamily="34" charset="0"/>
              </a:rPr>
              <a:t>Yurt Dışı</a:t>
            </a:r>
          </a:p>
          <a:p>
            <a:pPr algn="ctr" eaLnBrk="1" hangingPunct="1"/>
            <a:r>
              <a:rPr lang="tr-TR" altLang="tr-TR" sz="1300" b="1">
                <a:latin typeface="Verdana" pitchFamily="34" charset="0"/>
              </a:rPr>
              <a:t>/</a:t>
            </a:r>
          </a:p>
          <a:p>
            <a:pPr algn="ctr" eaLnBrk="1" hangingPunct="1"/>
            <a:r>
              <a:rPr lang="tr-TR" altLang="tr-TR" sz="1300" b="1">
                <a:latin typeface="Verdana" pitchFamily="34" charset="0"/>
              </a:rPr>
              <a:t>Serbest Bölge</a:t>
            </a:r>
          </a:p>
        </p:txBody>
      </p:sp>
      <p:sp>
        <p:nvSpPr>
          <p:cNvPr id="709657" name="Line 25"/>
          <p:cNvSpPr>
            <a:spLocks noChangeShapeType="1"/>
          </p:cNvSpPr>
          <p:nvPr/>
        </p:nvSpPr>
        <p:spPr bwMode="auto">
          <a:xfrm>
            <a:off x="4754563" y="3644900"/>
            <a:ext cx="0" cy="2159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9637"/>
                                        </p:tgtEl>
                                        <p:attrNameLst>
                                          <p:attrName>style.visibility</p:attrName>
                                        </p:attrNameLst>
                                      </p:cBhvr>
                                      <p:to>
                                        <p:strVal val="visible"/>
                                      </p:to>
                                    </p:set>
                                    <p:animEffect transition="in" filter="strips(downRight)">
                                      <p:cBhvr>
                                        <p:cTn id="7" dur="500"/>
                                        <p:tgtEl>
                                          <p:spTgt spid="70963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09636"/>
                                        </p:tgtEl>
                                        <p:attrNameLst>
                                          <p:attrName>style.visibility</p:attrName>
                                        </p:attrNameLst>
                                      </p:cBhvr>
                                      <p:to>
                                        <p:strVal val="visible"/>
                                      </p:to>
                                    </p:set>
                                    <p:animEffect transition="in" filter="strips(downRight)">
                                      <p:cBhvr>
                                        <p:cTn id="11" dur="500"/>
                                        <p:tgtEl>
                                          <p:spTgt spid="709636"/>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09652"/>
                                        </p:tgtEl>
                                        <p:attrNameLst>
                                          <p:attrName>style.visibility</p:attrName>
                                        </p:attrNameLst>
                                      </p:cBhvr>
                                      <p:to>
                                        <p:strVal val="visible"/>
                                      </p:to>
                                    </p:set>
                                    <p:animEffect transition="in" filter="strips(downRight)">
                                      <p:cBhvr>
                                        <p:cTn id="15" dur="500"/>
                                        <p:tgtEl>
                                          <p:spTgt spid="709652"/>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09635"/>
                                        </p:tgtEl>
                                        <p:attrNameLst>
                                          <p:attrName>style.visibility</p:attrName>
                                        </p:attrNameLst>
                                      </p:cBhvr>
                                      <p:to>
                                        <p:strVal val="visible"/>
                                      </p:to>
                                    </p:set>
                                    <p:animEffect transition="in" filter="strips(downRight)">
                                      <p:cBhvr>
                                        <p:cTn id="19" dur="500"/>
                                        <p:tgtEl>
                                          <p:spTgt spid="709635"/>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709638"/>
                                        </p:tgtEl>
                                        <p:attrNameLst>
                                          <p:attrName>style.visibility</p:attrName>
                                        </p:attrNameLst>
                                      </p:cBhvr>
                                      <p:to>
                                        <p:strVal val="visible"/>
                                      </p:to>
                                    </p:set>
                                    <p:animEffect transition="in" filter="strips(downRight)">
                                      <p:cBhvr>
                                        <p:cTn id="23" dur="500"/>
                                        <p:tgtEl>
                                          <p:spTgt spid="709638"/>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709642"/>
                                        </p:tgtEl>
                                        <p:attrNameLst>
                                          <p:attrName>style.visibility</p:attrName>
                                        </p:attrNameLst>
                                      </p:cBhvr>
                                      <p:to>
                                        <p:strVal val="visible"/>
                                      </p:to>
                                    </p:set>
                                    <p:animEffect transition="in" filter="strips(downRight)">
                                      <p:cBhvr>
                                        <p:cTn id="27" dur="500"/>
                                        <p:tgtEl>
                                          <p:spTgt spid="709642"/>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709657"/>
                                        </p:tgtEl>
                                        <p:attrNameLst>
                                          <p:attrName>style.visibility</p:attrName>
                                        </p:attrNameLst>
                                      </p:cBhvr>
                                      <p:to>
                                        <p:strVal val="visible"/>
                                      </p:to>
                                    </p:set>
                                    <p:animEffect transition="in" filter="strips(downRight)">
                                      <p:cBhvr>
                                        <p:cTn id="31" dur="500"/>
                                        <p:tgtEl>
                                          <p:spTgt spid="709657"/>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09656"/>
                                        </p:tgtEl>
                                        <p:attrNameLst>
                                          <p:attrName>style.visibility</p:attrName>
                                        </p:attrNameLst>
                                      </p:cBhvr>
                                      <p:to>
                                        <p:strVal val="visible"/>
                                      </p:to>
                                    </p:set>
                                    <p:animEffect transition="in" filter="strips(downRight)">
                                      <p:cBhvr>
                                        <p:cTn id="35" dur="500"/>
                                        <p:tgtEl>
                                          <p:spTgt spid="709656"/>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709643"/>
                                        </p:tgtEl>
                                        <p:attrNameLst>
                                          <p:attrName>style.visibility</p:attrName>
                                        </p:attrNameLst>
                                      </p:cBhvr>
                                      <p:to>
                                        <p:strVal val="visible"/>
                                      </p:to>
                                    </p:set>
                                    <p:animEffect transition="in" filter="strips(downRight)">
                                      <p:cBhvr>
                                        <p:cTn id="39" dur="500"/>
                                        <p:tgtEl>
                                          <p:spTgt spid="709643"/>
                                        </p:tgtEl>
                                      </p:cBhvr>
                                    </p:animEffect>
                                  </p:childTnLst>
                                </p:cTn>
                              </p:par>
                            </p:childTnLst>
                          </p:cTn>
                        </p:par>
                        <p:par>
                          <p:cTn id="40" fill="hold" nodeType="afterGroup">
                            <p:stCondLst>
                              <p:cond delay="4500"/>
                            </p:stCondLst>
                            <p:childTnLst>
                              <p:par>
                                <p:cTn id="41" presetID="18" presetClass="entr" presetSubtype="6" fill="hold" nodeType="afterEffect">
                                  <p:stCondLst>
                                    <p:cond delay="0"/>
                                  </p:stCondLst>
                                  <p:childTnLst>
                                    <p:set>
                                      <p:cBhvr>
                                        <p:cTn id="42" dur="1" fill="hold">
                                          <p:stCondLst>
                                            <p:cond delay="0"/>
                                          </p:stCondLst>
                                        </p:cTn>
                                        <p:tgtEl>
                                          <p:spTgt spid="709639"/>
                                        </p:tgtEl>
                                        <p:attrNameLst>
                                          <p:attrName>style.visibility</p:attrName>
                                        </p:attrNameLst>
                                      </p:cBhvr>
                                      <p:to>
                                        <p:strVal val="visible"/>
                                      </p:to>
                                    </p:set>
                                    <p:animEffect transition="in" filter="strips(downRight)">
                                      <p:cBhvr>
                                        <p:cTn id="43" dur="500"/>
                                        <p:tgtEl>
                                          <p:spTgt spid="709639"/>
                                        </p:tgtEl>
                                      </p:cBhvr>
                                    </p:animEffect>
                                  </p:childTnLst>
                                </p:cTn>
                              </p:par>
                            </p:childTnLst>
                          </p:cTn>
                        </p:par>
                        <p:par>
                          <p:cTn id="44" fill="hold" nodeType="afterGroup">
                            <p:stCondLst>
                              <p:cond delay="5000"/>
                            </p:stCondLst>
                            <p:childTnLst>
                              <p:par>
                                <p:cTn id="45" presetID="18" presetClass="entr" presetSubtype="6" fill="hold" nodeType="afterEffect">
                                  <p:stCondLst>
                                    <p:cond delay="0"/>
                                  </p:stCondLst>
                                  <p:childTnLst>
                                    <p:set>
                                      <p:cBhvr>
                                        <p:cTn id="46" dur="1" fill="hold">
                                          <p:stCondLst>
                                            <p:cond delay="0"/>
                                          </p:stCondLst>
                                        </p:cTn>
                                        <p:tgtEl>
                                          <p:spTgt spid="709658"/>
                                        </p:tgtEl>
                                        <p:attrNameLst>
                                          <p:attrName>style.visibility</p:attrName>
                                        </p:attrNameLst>
                                      </p:cBhvr>
                                      <p:to>
                                        <p:strVal val="visible"/>
                                      </p:to>
                                    </p:set>
                                    <p:animEffect transition="in" filter="strips(downRight)">
                                      <p:cBhvr>
                                        <p:cTn id="47" dur="500"/>
                                        <p:tgtEl>
                                          <p:spTgt spid="709658"/>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709645"/>
                                        </p:tgtEl>
                                        <p:attrNameLst>
                                          <p:attrName>style.visibility</p:attrName>
                                        </p:attrNameLst>
                                      </p:cBhvr>
                                      <p:to>
                                        <p:strVal val="visible"/>
                                      </p:to>
                                    </p:set>
                                    <p:animEffect transition="in" filter="strips(downRight)">
                                      <p:cBhvr>
                                        <p:cTn id="51" dur="500"/>
                                        <p:tgtEl>
                                          <p:spTgt spid="709645"/>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709644"/>
                                        </p:tgtEl>
                                        <p:attrNameLst>
                                          <p:attrName>style.visibility</p:attrName>
                                        </p:attrNameLst>
                                      </p:cBhvr>
                                      <p:to>
                                        <p:strVal val="visible"/>
                                      </p:to>
                                    </p:set>
                                    <p:animEffect transition="in" filter="strips(downRight)">
                                      <p:cBhvr>
                                        <p:cTn id="55" dur="500"/>
                                        <p:tgtEl>
                                          <p:spTgt spid="709644"/>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709647"/>
                                        </p:tgtEl>
                                        <p:attrNameLst>
                                          <p:attrName>style.visibility</p:attrName>
                                        </p:attrNameLst>
                                      </p:cBhvr>
                                      <p:to>
                                        <p:strVal val="visible"/>
                                      </p:to>
                                    </p:set>
                                    <p:animEffect transition="in" filter="strips(downRight)">
                                      <p:cBhvr>
                                        <p:cTn id="59" dur="500"/>
                                        <p:tgtEl>
                                          <p:spTgt spid="709647"/>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709646"/>
                                        </p:tgtEl>
                                        <p:attrNameLst>
                                          <p:attrName>style.visibility</p:attrName>
                                        </p:attrNameLst>
                                      </p:cBhvr>
                                      <p:to>
                                        <p:strVal val="visible"/>
                                      </p:to>
                                    </p:set>
                                    <p:animEffect transition="in" filter="strips(downRight)">
                                      <p:cBhvr>
                                        <p:cTn id="63" dur="500"/>
                                        <p:tgtEl>
                                          <p:spTgt spid="709646"/>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709649"/>
                                        </p:tgtEl>
                                        <p:attrNameLst>
                                          <p:attrName>style.visibility</p:attrName>
                                        </p:attrNameLst>
                                      </p:cBhvr>
                                      <p:to>
                                        <p:strVal val="visible"/>
                                      </p:to>
                                    </p:set>
                                    <p:animEffect transition="in" filter="strips(downRight)">
                                      <p:cBhvr>
                                        <p:cTn id="67" dur="500"/>
                                        <p:tgtEl>
                                          <p:spTgt spid="709649"/>
                                        </p:tgtEl>
                                      </p:cBhvr>
                                    </p:animEffect>
                                  </p:childTnLst>
                                </p:cTn>
                              </p:par>
                            </p:childTnLst>
                          </p:cTn>
                        </p:par>
                        <p:par>
                          <p:cTn id="68" fill="hold" nodeType="afterGroup">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709648"/>
                                        </p:tgtEl>
                                        <p:attrNameLst>
                                          <p:attrName>style.visibility</p:attrName>
                                        </p:attrNameLst>
                                      </p:cBhvr>
                                      <p:to>
                                        <p:strVal val="visible"/>
                                      </p:to>
                                    </p:set>
                                    <p:animEffect transition="in" filter="strips(downRight)">
                                      <p:cBhvr>
                                        <p:cTn id="71" dur="500"/>
                                        <p:tgtEl>
                                          <p:spTgt spid="709648"/>
                                        </p:tgtEl>
                                      </p:cBhvr>
                                    </p:animEffect>
                                  </p:childTnLst>
                                </p:cTn>
                              </p:par>
                            </p:childTnLst>
                          </p:cTn>
                        </p:par>
                        <p:par>
                          <p:cTn id="72" fill="hold" nodeType="afterGroup">
                            <p:stCondLst>
                              <p:cond delay="8500"/>
                            </p:stCondLst>
                            <p:childTnLst>
                              <p:par>
                                <p:cTn id="73" presetID="18" presetClass="entr" presetSubtype="6" fill="hold" nodeType="afterEffect">
                                  <p:stCondLst>
                                    <p:cond delay="0"/>
                                  </p:stCondLst>
                                  <p:childTnLst>
                                    <p:set>
                                      <p:cBhvr>
                                        <p:cTn id="74" dur="1" fill="hold">
                                          <p:stCondLst>
                                            <p:cond delay="0"/>
                                          </p:stCondLst>
                                        </p:cTn>
                                        <p:tgtEl>
                                          <p:spTgt spid="709653"/>
                                        </p:tgtEl>
                                        <p:attrNameLst>
                                          <p:attrName>style.visibility</p:attrName>
                                        </p:attrNameLst>
                                      </p:cBhvr>
                                      <p:to>
                                        <p:strVal val="visible"/>
                                      </p:to>
                                    </p:set>
                                    <p:animEffect transition="in" filter="strips(downRight)">
                                      <p:cBhvr>
                                        <p:cTn id="75" dur="500"/>
                                        <p:tgtEl>
                                          <p:spTgt spid="709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animBg="1"/>
      <p:bldP spid="709636" grpId="0" animBg="1"/>
      <p:bldP spid="709637" grpId="0" animBg="1"/>
      <p:bldP spid="709638" grpId="0" animBg="1"/>
      <p:bldP spid="709642" grpId="0" animBg="1"/>
      <p:bldP spid="709643" grpId="0" animBg="1"/>
      <p:bldP spid="709644" grpId="0" animBg="1"/>
      <p:bldP spid="709645" grpId="0" animBg="1"/>
      <p:bldP spid="709646" grpId="0" animBg="1"/>
      <p:bldP spid="709647" grpId="0" animBg="1"/>
      <p:bldP spid="709648" grpId="0" animBg="1"/>
      <p:bldP spid="709649" grpId="0" animBg="1"/>
      <p:bldP spid="709652" grpId="0" animBg="1"/>
      <p:bldP spid="709656" grpId="0" animBg="1"/>
      <p:bldP spid="70965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300" b="1" smtClean="0">
                <a:latin typeface="Tahoma" pitchFamily="34" charset="0"/>
              </a:rPr>
              <a:t>HARİÇTE İŞLEME REJİMİ</a:t>
            </a:r>
            <a:br>
              <a:rPr lang="tr-TR" altLang="tr-TR" sz="3300" b="1" smtClean="0">
                <a:latin typeface="Tahoma" pitchFamily="34" charset="0"/>
              </a:rPr>
            </a:br>
            <a:r>
              <a:rPr lang="tr-TR" altLang="tr-TR" sz="3300" b="1" smtClean="0">
                <a:latin typeface="Tahoma" pitchFamily="34" charset="0"/>
              </a:rPr>
              <a:t>İLE İLGİLİ MERCİLER?</a:t>
            </a:r>
          </a:p>
        </p:txBody>
      </p:sp>
      <p:sp>
        <p:nvSpPr>
          <p:cNvPr id="105475"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İşlem Görmek Üzere Gönderilecek Eşya İçin Bakanlığımızca Hariçte İşleme İzin Belgesi (HİİB),</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Tamirat Amaçlı Gönderilecek Eşya İçin Gümrük ve Ticaret Bakanlığınca Hariçte İşleme İzni (Hİİ),</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İşlem Görmek Üzere Gönderilecek Madenler İçin de Maden İhracatçı Birliklerince Hariçte İşleme İzni (Hİİ)</a:t>
            </a:r>
          </a:p>
          <a:p>
            <a:pPr marL="273050" indent="-27305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   Verilmektedir.</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400" b="1" smtClean="0">
                <a:latin typeface="Tahoma" pitchFamily="34" charset="0"/>
              </a:rPr>
              <a:t>HİİB ALMAK İÇİN</a:t>
            </a:r>
            <a:br>
              <a:rPr lang="tr-TR" altLang="tr-TR" sz="3400" b="1" smtClean="0">
                <a:latin typeface="Tahoma" pitchFamily="34" charset="0"/>
              </a:rPr>
            </a:br>
            <a:r>
              <a:rPr lang="tr-TR" altLang="tr-TR" sz="3400" b="1" smtClean="0">
                <a:latin typeface="Tahoma" pitchFamily="34" charset="0"/>
              </a:rPr>
              <a:t>GEREKLİ BELGELER</a:t>
            </a:r>
          </a:p>
        </p:txBody>
      </p:sp>
      <p:sp>
        <p:nvSpPr>
          <p:cNvPr id="106499"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Dilekçe</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Hariçte İşleme Proje Formu</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Hammadde Sarfiyat Tablosu</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Ticaret Sicil Gazetesi</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İmza Sirküleri</a:t>
            </a:r>
          </a:p>
          <a:p>
            <a:pPr marL="273050" indent="-273050" algn="just" eaLnBrk="1" hangingPunct="1">
              <a:lnSpc>
                <a:spcPct val="110000"/>
              </a:lnSpc>
              <a:buClr>
                <a:schemeClr val="tx1"/>
              </a:buClr>
              <a:buFont typeface="Wingdings" pitchFamily="2" charset="2"/>
              <a:buChar char="v"/>
            </a:pPr>
            <a:r>
              <a:rPr lang="tr-TR" altLang="tr-TR" sz="2800" b="1" smtClean="0">
                <a:latin typeface="Times New Roman" pitchFamily="18" charset="0"/>
              </a:rPr>
              <a:t>Yurt Dışında İşleme Faaliyeti Yapacak Firma Hakkında Bilgi</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8313" y="333375"/>
            <a:ext cx="8137525" cy="125888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3400" b="1" smtClean="0">
                <a:latin typeface="Tahoma" pitchFamily="34" charset="0"/>
              </a:rPr>
              <a:t>HİİB / Hİİ İÇİN</a:t>
            </a:r>
            <a:br>
              <a:rPr lang="tr-TR" altLang="tr-TR" sz="3400" b="1" smtClean="0">
                <a:latin typeface="Tahoma" pitchFamily="34" charset="0"/>
              </a:rPr>
            </a:br>
            <a:r>
              <a:rPr lang="tr-TR" altLang="tr-TR" sz="3400" b="1" smtClean="0">
                <a:latin typeface="Tahoma" pitchFamily="34" charset="0"/>
              </a:rPr>
              <a:t>SÜRELER / EK SÜRELER</a:t>
            </a:r>
          </a:p>
        </p:txBody>
      </p:sp>
      <p:sp>
        <p:nvSpPr>
          <p:cNvPr id="107523"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HİİB;</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HİİB’in Süresi Azami 12 Aydır.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HİİB’e Belge Orijinal Süresinin 1/2’si Kadar Ek Süre Verilebilir.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Mücbir Sebep Dahilinde Ek Süre Verilebilir.</a:t>
            </a:r>
          </a:p>
          <a:p>
            <a:pPr marL="630238" lvl="1" indent="-177800" algn="just" eaLnBrk="1" hangingPunct="1">
              <a:lnSpc>
                <a:spcPct val="110000"/>
              </a:lnSpc>
              <a:buClr>
                <a:schemeClr val="tx1"/>
              </a:buClr>
              <a:buFont typeface="Wingdings" pitchFamily="2" charset="2"/>
              <a:buChar char="v"/>
            </a:pPr>
            <a:endParaRPr lang="tr-TR" altLang="tr-TR" sz="2000" b="1" smtClean="0">
              <a:latin typeface="Times New Roman" pitchFamily="18" charset="0"/>
            </a:endParaRPr>
          </a:p>
          <a:p>
            <a:pPr marL="273050" indent="-273050" algn="just" eaLnBrk="1" hangingPunct="1">
              <a:lnSpc>
                <a:spcPct val="110000"/>
              </a:lnSpc>
              <a:buClr>
                <a:schemeClr val="tx1"/>
              </a:buClr>
              <a:buFont typeface="Wingdings" pitchFamily="2" charset="2"/>
              <a:buChar char="v"/>
            </a:pPr>
            <a:r>
              <a:rPr lang="tr-TR" altLang="tr-TR" sz="2000" b="1" smtClean="0">
                <a:latin typeface="Times New Roman" pitchFamily="18" charset="0"/>
              </a:rPr>
              <a:t>Hİİ;</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Hİİ’nin Süresi 12 Aydır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Hİİ’ne 12 Aya Kadar Ek Süre Verilebilir.</a:t>
            </a:r>
          </a:p>
          <a:p>
            <a:pPr marL="630238" lvl="1" indent="-177800" algn="just" eaLnBrk="1" hangingPunct="1">
              <a:lnSpc>
                <a:spcPct val="110000"/>
              </a:lnSpc>
              <a:buClr>
                <a:schemeClr val="tx1"/>
              </a:buClr>
              <a:buFont typeface="Wingdings" pitchFamily="2" charset="2"/>
              <a:buChar char="v"/>
            </a:pPr>
            <a:r>
              <a:rPr lang="tr-TR" altLang="tr-TR" sz="2000" b="1" smtClean="0">
                <a:latin typeface="Times New Roman" pitchFamily="18" charset="0"/>
              </a:rPr>
              <a:t>Mücbir Sebep Dahilinde Ek Süre Verilebilir.</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69900" y="622300"/>
            <a:ext cx="8137525" cy="719138"/>
          </a:xfrm>
          <a:solidFill>
            <a:srgbClr val="00CCFF">
              <a:alpha val="50195"/>
            </a:srgbClr>
          </a:solidFill>
          <a:ln w="76200" cmpd="tri">
            <a:solidFill>
              <a:schemeClr val="tx1">
                <a:alpha val="70195"/>
              </a:schemeClr>
            </a:solidFill>
            <a:miter lim="800000"/>
            <a:headEnd/>
            <a:tailEnd/>
          </a:ln>
        </p:spPr>
        <p:txBody>
          <a:bodyPr anchorCtr="1"/>
          <a:lstStyle/>
          <a:p>
            <a:pPr eaLnBrk="1" hangingPunct="1"/>
            <a:r>
              <a:rPr lang="tr-TR" altLang="tr-TR" sz="4000" b="1" smtClean="0">
                <a:latin typeface="Tahoma" pitchFamily="34" charset="0"/>
              </a:rPr>
              <a:t>HİİB TAAHHÜT KAPATMA (-I-)</a:t>
            </a:r>
          </a:p>
        </p:txBody>
      </p:sp>
      <p:sp>
        <p:nvSpPr>
          <p:cNvPr id="108547" name="Rectangle 3"/>
          <p:cNvSpPr>
            <a:spLocks noGrp="1" noChangeArrowheads="1"/>
          </p:cNvSpPr>
          <p:nvPr>
            <p:ph type="body" idx="1"/>
          </p:nvPr>
        </p:nvSpPr>
        <p:spPr>
          <a:xfrm>
            <a:off x="487363" y="1860550"/>
            <a:ext cx="8135937" cy="4305300"/>
          </a:xfr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195"/>
              </a:schemeClr>
            </a:solidFill>
            <a:miter lim="800000"/>
            <a:headEnd/>
            <a:tailEnd/>
          </a:ln>
        </p:spPr>
        <p:txBody>
          <a:bodyPr anchor="ctr"/>
          <a:lstStyle/>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HİİB Taahhüt Kapatması İçin Gerekli Belgeler:</a:t>
            </a:r>
          </a:p>
          <a:p>
            <a:pPr marL="623888" lvl="1" indent="-174625" algn="just" eaLnBrk="1" hangingPunct="1">
              <a:lnSpc>
                <a:spcPct val="110000"/>
              </a:lnSpc>
              <a:buClr>
                <a:schemeClr val="tx1"/>
              </a:buClr>
            </a:pPr>
            <a:r>
              <a:rPr lang="tr-TR" altLang="tr-TR" sz="2200" b="1" smtClean="0">
                <a:latin typeface="Times New Roman" pitchFamily="18" charset="0"/>
              </a:rPr>
              <a:t>Belge aslı</a:t>
            </a:r>
          </a:p>
          <a:p>
            <a:pPr marL="623888" lvl="1" indent="-174625" algn="just" eaLnBrk="1" hangingPunct="1">
              <a:lnSpc>
                <a:spcPct val="110000"/>
              </a:lnSpc>
              <a:buClr>
                <a:schemeClr val="tx1"/>
              </a:buClr>
            </a:pPr>
            <a:r>
              <a:rPr lang="tr-TR" altLang="tr-TR" sz="2200" b="1" smtClean="0">
                <a:latin typeface="Times New Roman" pitchFamily="18" charset="0"/>
              </a:rPr>
              <a:t>Gümrük Beyannamesi asılları</a:t>
            </a:r>
          </a:p>
          <a:p>
            <a:pPr marL="623888" lvl="1" indent="-174625" algn="just" eaLnBrk="1" hangingPunct="1">
              <a:lnSpc>
                <a:spcPct val="110000"/>
              </a:lnSpc>
              <a:buClr>
                <a:schemeClr val="tx1"/>
              </a:buClr>
            </a:pPr>
            <a:r>
              <a:rPr lang="tr-TR" altLang="tr-TR" sz="2200" b="1" smtClean="0">
                <a:latin typeface="Times New Roman" pitchFamily="18" charset="0"/>
              </a:rPr>
              <a:t>Hammadde Sarfiyat Tablosu</a:t>
            </a:r>
          </a:p>
          <a:p>
            <a:pPr marL="623888" lvl="1" indent="-174625" algn="just" eaLnBrk="1" hangingPunct="1">
              <a:lnSpc>
                <a:spcPct val="110000"/>
              </a:lnSpc>
              <a:buClr>
                <a:schemeClr val="tx1"/>
              </a:buClr>
            </a:pPr>
            <a:r>
              <a:rPr lang="tr-TR" altLang="tr-TR" sz="2200" b="1" smtClean="0">
                <a:latin typeface="Times New Roman" pitchFamily="18" charset="0"/>
              </a:rPr>
              <a:t>İthalat-İhracat Listeleri</a:t>
            </a:r>
          </a:p>
          <a:p>
            <a:pPr marL="623888" lvl="1" indent="-174625" algn="just" eaLnBrk="1" hangingPunct="1">
              <a:lnSpc>
                <a:spcPct val="110000"/>
              </a:lnSpc>
              <a:buClr>
                <a:schemeClr val="tx1"/>
              </a:buClr>
            </a:pPr>
            <a:endParaRPr lang="tr-TR" altLang="tr-TR" sz="2200" b="1" smtClean="0">
              <a:latin typeface="Times New Roman" pitchFamily="18" charset="0"/>
            </a:endParaRPr>
          </a:p>
          <a:p>
            <a:pPr marL="269875" indent="-269875" algn="just" eaLnBrk="1" hangingPunct="1">
              <a:lnSpc>
                <a:spcPct val="110000"/>
              </a:lnSpc>
              <a:buClr>
                <a:schemeClr val="tx1"/>
              </a:buClr>
              <a:buFont typeface="Wingdings" pitchFamily="2" charset="2"/>
              <a:buChar char="v"/>
            </a:pPr>
            <a:r>
              <a:rPr lang="tr-TR" altLang="tr-TR" sz="2200" b="1" smtClean="0">
                <a:latin typeface="Times New Roman" pitchFamily="18" charset="0"/>
              </a:rPr>
              <a:t>Taahhüt Kapatma İşlemleri, Bakanlıkça Belirlenen İlgili Bölge Müdürlüklerince Belgedeki Şartlara Uygun Olarak, İhraç Edilen Eşyanın İthal Edilen Mamulün Üretiminde Kullanıldığının Tespiti Kaydıyla Yapılır.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alpha val="21001"/>
              </a:schemeClr>
            </a:gs>
            <a:gs pos="100000">
              <a:srgbClr val="3399FF">
                <a:alpha val="21001"/>
              </a:srgbClr>
            </a:gs>
          </a:gsLst>
          <a:path path="rect">
            <a:fillToRect r="100000" b="100000"/>
          </a:path>
        </a:gradFill>
        <a:ln w="76200" cap="flat" cmpd="tri" algn="ctr">
          <a:solidFill>
            <a:schemeClr val="tx1">
              <a:alpha val="7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8931</TotalTime>
  <Words>4825</Words>
  <Application>Microsoft Office PowerPoint</Application>
  <PresentationFormat>Ekran Gösterisi (4:3)</PresentationFormat>
  <Paragraphs>928</Paragraphs>
  <Slides>104</Slides>
  <Notes>4</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Katıştırılmış OLE Hizmet Programları</vt:lpstr>
      </vt:variant>
      <vt:variant>
        <vt:i4>3</vt:i4>
      </vt:variant>
      <vt:variant>
        <vt:lpstr>Slayt Başlıkları</vt:lpstr>
      </vt:variant>
      <vt:variant>
        <vt:i4>104</vt:i4>
      </vt:variant>
    </vt:vector>
  </HeadingPairs>
  <TitlesOfParts>
    <vt:vector size="116" baseType="lpstr">
      <vt:lpstr>Arial</vt:lpstr>
      <vt:lpstr>Times New Roman</vt:lpstr>
      <vt:lpstr>Bookman Old Style</vt:lpstr>
      <vt:lpstr>Tahoma</vt:lpstr>
      <vt:lpstr>Wingdings</vt:lpstr>
      <vt:lpstr>Calibri</vt:lpstr>
      <vt:lpstr>Verdana</vt:lpstr>
      <vt:lpstr>Arial Unicode MS</vt:lpstr>
      <vt:lpstr>Varsayılan Tasarım</vt:lpstr>
      <vt:lpstr>Klip</vt:lpstr>
      <vt:lpstr>Çalışma Sayfası</vt:lpstr>
      <vt:lpstr>Microsoft Clip Gallery</vt:lpstr>
      <vt:lpstr>DAHİLDE İŞLEME REJİMİ HARİÇTE İŞLEME REJİMİ UYGULAMA USUL VE ESASLARI</vt:lpstr>
      <vt:lpstr>Dahilde İşleme Rejimi</vt:lpstr>
      <vt:lpstr>Dahilde İşleme Rejimi</vt:lpstr>
      <vt:lpstr>Dahilde İşleme Rejiminin Dış Ticaretimizdeki Yeri (Milyon $)</vt:lpstr>
      <vt:lpstr>Dahilde İşleme Rejiminin Dış Ticaretimizdeki Yeri </vt:lpstr>
      <vt:lpstr>2013 Yılında DİİB Kapsamında Yapılan İthalatımızdaki İlk 10 Madde </vt:lpstr>
      <vt:lpstr>2013 Yılında DİİB Kapsamında Yapılan İhracatımızdaki İlk 10 Madde </vt:lpstr>
      <vt:lpstr>Dahilde İşleme Rejiminin Dış Ticaretimizdeki Yeri</vt:lpstr>
      <vt:lpstr>Dahilde İşleme Rejiminin Dış Ticaretimizdeki Yeri</vt:lpstr>
      <vt:lpstr>Dahilde İşleme Rejiminin Dış Ticaretimizdeki Yeri</vt:lpstr>
      <vt:lpstr>DİR Mevzuatı (-I-)</vt:lpstr>
      <vt:lpstr>DİR Mevzuatı (-II-)</vt:lpstr>
      <vt:lpstr>Dahilde İşleme Rejimi Nedir?</vt:lpstr>
      <vt:lpstr>Ticaret Politikası Önlemleri</vt:lpstr>
      <vt:lpstr>DİR İşleyiş Süreci</vt:lpstr>
      <vt:lpstr>DİR İle Sağlanan İmkanlar</vt:lpstr>
      <vt:lpstr>DİR İle İlgili Birimler (-I-)</vt:lpstr>
      <vt:lpstr>DİR İle İlgili Birimler (-II-)</vt:lpstr>
      <vt:lpstr>DİR İle İlgili Birimler (-III-)</vt:lpstr>
      <vt:lpstr>DİR İle İlgili Birimler (-IV-)</vt:lpstr>
      <vt:lpstr>Dahilde İşleme Rejimi Değerlendirme Kurulu (I)</vt:lpstr>
      <vt:lpstr>Dahilde İşleme Rejimi Değerlendirme Kurulu (II)</vt:lpstr>
      <vt:lpstr>Dahilde İşleme Rejimi Değerlendirme Kurulu (III)</vt:lpstr>
      <vt:lpstr>DİİB ve Dİİ</vt:lpstr>
      <vt:lpstr>Dahilde İşleme İzni (-I-)</vt:lpstr>
      <vt:lpstr>Dİİ Konusu Faaliyetler (-I-)</vt:lpstr>
      <vt:lpstr>Dİİ Konusu Faaliyetler (-II-)</vt:lpstr>
      <vt:lpstr>DİİB İçindeki Bilgiler</vt:lpstr>
      <vt:lpstr>DİİB Müracaatı Değerlendirme Kriterleri</vt:lpstr>
      <vt:lpstr>DİİB ve Dİİ Süreleri</vt:lpstr>
      <vt:lpstr>DİİB ve Dİİ Ek Süreleri (-I-)</vt:lpstr>
      <vt:lpstr>DİİB ve Dİİ Ek Süreleri (-II-)</vt:lpstr>
      <vt:lpstr>DİİB ve Dİİ Ek Süreleri (-III-)</vt:lpstr>
      <vt:lpstr>Aracı İhracatçı</vt:lpstr>
      <vt:lpstr>DİR Teşvik Unsurları</vt:lpstr>
      <vt:lpstr>İthalat  İhracat</vt:lpstr>
      <vt:lpstr>Şartlı Muafiyet Sistemi (-I-)</vt:lpstr>
      <vt:lpstr>Şartlı Muafiyet Sistemi (-II-)</vt:lpstr>
      <vt:lpstr>Şartlı Muafiyet Sistemi (-III-) (Eşdeğer Eşya Kullanımı)</vt:lpstr>
      <vt:lpstr>Teminat</vt:lpstr>
      <vt:lpstr>İndirimli Teminat (-I-)</vt:lpstr>
      <vt:lpstr>İndirimli Teminat (-II-)</vt:lpstr>
      <vt:lpstr>Geri Ödeme Sistemi (-I-)</vt:lpstr>
      <vt:lpstr>Geri Ödeme Sistemi (-II-)</vt:lpstr>
      <vt:lpstr>Yurt İçi Alım  İhracat</vt:lpstr>
      <vt:lpstr>KDV’de Tecil Terkin Sistemi (-I-)</vt:lpstr>
      <vt:lpstr>KDV’de Tecil Terkin Sistemi (-II-)</vt:lpstr>
      <vt:lpstr>KDV’de Tecil Terkin Sistemi (-III-)</vt:lpstr>
      <vt:lpstr>KDV’de Tecil Terkin Sistemi (-IV-)</vt:lpstr>
      <vt:lpstr>KDV’de Tecil Terkin Sistemi (-V-)</vt:lpstr>
      <vt:lpstr>KDV’de Tecil Terkin Sistemi (-VI-)</vt:lpstr>
      <vt:lpstr>KDV’de Tecil Terkin Sistemi (-VII-)</vt:lpstr>
      <vt:lpstr>TMO ve Şeker Fabrikalarından Yurt İçi Alım (-I-)</vt:lpstr>
      <vt:lpstr>TMO ve Şeker Fabrikalarından Yurt İçi Alım (-II-)</vt:lpstr>
      <vt:lpstr>TMO ve Şeker Fabrikalarından Yurt İçi Alım (-III-)</vt:lpstr>
      <vt:lpstr>Tarım Sektörü Uygulamaları I-TMO Hububat Satışı</vt:lpstr>
      <vt:lpstr>Tarım Sektörü Uygulamaları II-DİİB Kapsamında Süttozu Tahsisatı</vt:lpstr>
      <vt:lpstr>Tarım Sektörü Uygulamaları  III-C Şekeri Satışı</vt:lpstr>
      <vt:lpstr>İthalat  Yurt İçi Satış ve Teslimler</vt:lpstr>
      <vt:lpstr>İhracat Sayılan Satış ve Teslimler</vt:lpstr>
      <vt:lpstr>Müracaattan Kapatmaya DİİB</vt:lpstr>
      <vt:lpstr>!!! ÖNEMLİ UYARI !!!</vt:lpstr>
      <vt:lpstr>DİR Otomasyon Uygulaması</vt:lpstr>
      <vt:lpstr>DİR Otomasyon Uygulaması Nedir?</vt:lpstr>
      <vt:lpstr>Elektronik İmza Nedir?</vt:lpstr>
      <vt:lpstr>DİR Otomasyon Uygulaması İşleyişi (-I-)</vt:lpstr>
      <vt:lpstr>DİR Otomasyon Uygulaması İşleyişi (-II-)</vt:lpstr>
      <vt:lpstr>DİR Otomasyon Uygulaması İle Gelenler</vt:lpstr>
      <vt:lpstr>DİR Otomasyon Uygulaması</vt:lpstr>
      <vt:lpstr>Satır Kodu Formatı</vt:lpstr>
      <vt:lpstr>DİR Otomasyon Uygulamasında Düzenlenen Belgenin Kullanımı (-I-)</vt:lpstr>
      <vt:lpstr>DİR Otomasyon Uygulamasında Düzenlenen Belgenin Kullanımı (-II-)</vt:lpstr>
      <vt:lpstr>Elektronik Kontroller Neler ?</vt:lpstr>
      <vt:lpstr>Kağıt Belgeye İhtiyaç Var Mı?</vt:lpstr>
      <vt:lpstr>DİR Otomasyon Uygulaması Kazanımları (-I-)</vt:lpstr>
      <vt:lpstr>DİR Otomasyon Uygulaması Kazanımları (-II-)</vt:lpstr>
      <vt:lpstr>PowerPoint Sunusu</vt:lpstr>
      <vt:lpstr>PowerPoint Sunusu</vt:lpstr>
      <vt:lpstr>PowerPoint Sunusu</vt:lpstr>
      <vt:lpstr>PowerPoint Sunusu</vt:lpstr>
      <vt:lpstr>PowerPoint Sunusu</vt:lpstr>
      <vt:lpstr>DİİB İHRACAT TAAHHÜT KAPATMA</vt:lpstr>
      <vt:lpstr>KAPATMA İÇİN GEREKLİ BELGELER</vt:lpstr>
      <vt:lpstr>KAPATMA İÇİN MÜRACAAT SÜRESİ</vt:lpstr>
      <vt:lpstr>KAPATMADA BÖLGE MÜDÜRLÜKLERİNİN ROLÜ</vt:lpstr>
      <vt:lpstr>TAAHHÜT KAPATMA İŞLEMİNİN SONUCU</vt:lpstr>
      <vt:lpstr>KAPATMADA MÜEYYİDE</vt:lpstr>
      <vt:lpstr>TELAFİ EDİCİ VERGİ (-I-)</vt:lpstr>
      <vt:lpstr>TELAFİ EDİCİ VERGİ (-II-)</vt:lpstr>
      <vt:lpstr>TELAFİ EDİCİ VERGİ (-III-)</vt:lpstr>
      <vt:lpstr>HARİÇTE İŞLEME REJİMİ</vt:lpstr>
      <vt:lpstr>HARİÇTE İŞLEME REJİMİ MEVZUATI</vt:lpstr>
      <vt:lpstr>HARİÇTE İŞLEME REJİMİ NEDİR ?</vt:lpstr>
      <vt:lpstr>HİR İŞLEYİŞ SÜRECİ (-I-)</vt:lpstr>
      <vt:lpstr>HİR İŞLEYİŞ SÜRECİ (-II-)</vt:lpstr>
      <vt:lpstr>HARİÇTE İŞLEME REJİMİ İLE İLGİLİ MERCİLER?</vt:lpstr>
      <vt:lpstr>HİİB ALMAK İÇİN GEREKLİ BELGELER</vt:lpstr>
      <vt:lpstr>HİİB / Hİİ İÇİN SÜRELER / EK SÜRELER</vt:lpstr>
      <vt:lpstr>HİİB TAAHHÜT KAPATMA (-I-)</vt:lpstr>
      <vt:lpstr>HİİB TAAHHÜT KAPATMA (-II-)</vt:lpstr>
      <vt:lpstr>PowerPoint Sunusu</vt:lpstr>
      <vt:lpstr>Firma Tanımlama Evrakları</vt:lpstr>
      <vt:lpstr>PowerPoint Sunusu</vt:lpstr>
      <vt:lpstr>PowerPoint Sunusu</vt:lpstr>
    </vt:vector>
  </TitlesOfParts>
  <Company>BIM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Başlığı Yok</dc:title>
  <dc:creator>DTM</dc:creator>
  <cp:lastModifiedBy>Sau</cp:lastModifiedBy>
  <cp:revision>971</cp:revision>
  <dcterms:created xsi:type="dcterms:W3CDTF">2004-05-05T08:11:38Z</dcterms:created>
  <dcterms:modified xsi:type="dcterms:W3CDTF">2015-04-14T07:52:33Z</dcterms:modified>
</cp:coreProperties>
</file>