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67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04.03.2015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04.03.2015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04.03.2015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04.03.2015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04.03.2015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04.03.2015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04.03.2015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04.03.2015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04.03.2015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04.03.2015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04.03.2015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04.03.2015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latin typeface="Bookman Old Style" pitchFamily="18" charset="0"/>
                <a:ea typeface="Batang" pitchFamily="18" charset="-127"/>
              </a:rPr>
              <a:t>UPEP</a:t>
            </a:r>
            <a:br>
              <a:rPr lang="tr-TR" dirty="0" smtClean="0">
                <a:latin typeface="Bookman Old Style" pitchFamily="18" charset="0"/>
                <a:ea typeface="Batang" pitchFamily="18" charset="-127"/>
              </a:rPr>
            </a:br>
            <a:r>
              <a:rPr lang="tr-TR" dirty="0" err="1" smtClean="0">
                <a:latin typeface="Bookman Old Style" pitchFamily="18" charset="0"/>
                <a:ea typeface="Batang" pitchFamily="18" charset="-127"/>
              </a:rPr>
              <a:t>Ünİversİteden</a:t>
            </a:r>
            <a:r>
              <a:rPr lang="tr-TR" dirty="0" smtClean="0">
                <a:latin typeface="Bookman Old Style" pitchFamily="18" charset="0"/>
                <a:ea typeface="Batang" pitchFamily="18" charset="-127"/>
              </a:rPr>
              <a:t> Pazar </a:t>
            </a:r>
            <a:r>
              <a:rPr lang="tr-TR" dirty="0" err="1" smtClean="0">
                <a:latin typeface="Bookman Old Style" pitchFamily="18" charset="0"/>
                <a:ea typeface="Batang" pitchFamily="18" charset="-127"/>
              </a:rPr>
              <a:t>Elçİlİğİne</a:t>
            </a:r>
            <a:r>
              <a:rPr lang="tr-TR" dirty="0" smtClean="0">
                <a:latin typeface="Bookman Old Style" pitchFamily="18" charset="0"/>
                <a:ea typeface="Batang" pitchFamily="18" charset="-127"/>
              </a:rPr>
              <a:t> </a:t>
            </a:r>
            <a:r>
              <a:rPr lang="tr-TR" dirty="0" err="1" smtClean="0">
                <a:latin typeface="Bookman Old Style" pitchFamily="18" charset="0"/>
                <a:ea typeface="Batang" pitchFamily="18" charset="-127"/>
              </a:rPr>
              <a:t>Projesİ</a:t>
            </a:r>
            <a:endParaRPr lang="tr-TR" dirty="0">
              <a:latin typeface="Bookman Old Style" pitchFamily="18" charset="0"/>
              <a:ea typeface="Batang" pitchFamily="18" charset="-127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tr-TR" dirty="0" smtClean="0"/>
              <a:t>Doç. Dr. Hakan TUNAHAN </a:t>
            </a:r>
          </a:p>
          <a:p>
            <a:r>
              <a:rPr lang="tr-TR" dirty="0" smtClean="0"/>
              <a:t>İşletme Fakültesi Uluslararası Ticaret </a:t>
            </a:r>
            <a:r>
              <a:rPr lang="tr-TR" dirty="0" err="1" smtClean="0"/>
              <a:t>BölÜm</a:t>
            </a:r>
            <a:r>
              <a:rPr lang="tr-TR" dirty="0" smtClean="0"/>
              <a:t> </a:t>
            </a:r>
            <a:r>
              <a:rPr lang="tr-TR" dirty="0" err="1" smtClean="0"/>
              <a:t>BaşkanI</a:t>
            </a:r>
            <a:r>
              <a:rPr lang="tr-TR" dirty="0" smtClean="0"/>
              <a:t> </a:t>
            </a:r>
            <a:endParaRPr lang="tr-T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9177" y="2780928"/>
            <a:ext cx="3041650" cy="399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768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latin typeface="Bookman Old Style" pitchFamily="18" charset="0"/>
              </a:rPr>
              <a:t>Staj </a:t>
            </a:r>
            <a:r>
              <a:rPr lang="tr-TR" b="1" dirty="0" err="1" smtClean="0">
                <a:latin typeface="Bookman Old Style" pitchFamily="18" charset="0"/>
              </a:rPr>
              <a:t>YaptIğIm</a:t>
            </a:r>
            <a:r>
              <a:rPr lang="tr-TR" b="1" dirty="0" smtClean="0">
                <a:latin typeface="Bookman Old Style" pitchFamily="18" charset="0"/>
              </a:rPr>
              <a:t> </a:t>
            </a:r>
            <a:r>
              <a:rPr lang="tr-TR" b="1" dirty="0" err="1" smtClean="0">
                <a:latin typeface="Bookman Old Style" pitchFamily="18" charset="0"/>
              </a:rPr>
              <a:t>İşletmeyİ</a:t>
            </a:r>
            <a:r>
              <a:rPr lang="tr-TR" b="1" dirty="0" smtClean="0">
                <a:latin typeface="Bookman Old Style" pitchFamily="18" charset="0"/>
              </a:rPr>
              <a:t> </a:t>
            </a:r>
            <a:r>
              <a:rPr lang="tr-TR" b="1" dirty="0" err="1" smtClean="0">
                <a:latin typeface="Bookman Old Style" pitchFamily="18" charset="0"/>
              </a:rPr>
              <a:t>Değiştİrebİlİr</a:t>
            </a:r>
            <a:r>
              <a:rPr lang="tr-TR" b="1" dirty="0" smtClean="0">
                <a:latin typeface="Bookman Old Style" pitchFamily="18" charset="0"/>
              </a:rPr>
              <a:t> </a:t>
            </a:r>
            <a:r>
              <a:rPr lang="tr-TR" b="1" dirty="0" err="1" smtClean="0">
                <a:latin typeface="Bookman Old Style" pitchFamily="18" charset="0"/>
              </a:rPr>
              <a:t>mİyİm</a:t>
            </a:r>
            <a:r>
              <a:rPr lang="tr-TR" b="1" dirty="0">
                <a:latin typeface="Bookman Old Style" pitchFamily="18" charset="0"/>
              </a:rPr>
              <a:t>?</a:t>
            </a:r>
            <a:endParaRPr lang="tr-TR" dirty="0">
              <a:latin typeface="Bookman Old Style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b="0" dirty="0">
                <a:latin typeface="Bookman Old Style" pitchFamily="18" charset="0"/>
              </a:rPr>
              <a:t>İşyerlerinizi Uluslararası Ticaret </a:t>
            </a:r>
            <a:r>
              <a:rPr lang="tr-TR" sz="2400" b="0" dirty="0" smtClean="0">
                <a:latin typeface="Bookman Old Style" pitchFamily="18" charset="0"/>
              </a:rPr>
              <a:t>Bölümü</a:t>
            </a:r>
          </a:p>
          <a:p>
            <a:pPr algn="just"/>
            <a:r>
              <a:rPr lang="tr-TR" sz="2400" b="0" dirty="0" smtClean="0">
                <a:latin typeface="Bookman Old Style" pitchFamily="18" charset="0"/>
              </a:rPr>
              <a:t>Başkanı</a:t>
            </a:r>
            <a:r>
              <a:rPr lang="tr-TR" sz="2400" b="0" dirty="0">
                <a:latin typeface="Bookman Old Style" pitchFamily="18" charset="0"/>
              </a:rPr>
              <a:t>  ile Sakarya Ticaret ve Sanayi </a:t>
            </a:r>
            <a:r>
              <a:rPr lang="tr-TR" sz="2400" b="0" dirty="0" smtClean="0">
                <a:latin typeface="Bookman Old Style" pitchFamily="18" charset="0"/>
              </a:rPr>
              <a:t>Odası</a:t>
            </a:r>
          </a:p>
          <a:p>
            <a:pPr algn="just"/>
            <a:r>
              <a:rPr lang="tr-TR" sz="2400" b="0" dirty="0" smtClean="0">
                <a:latin typeface="Bookman Old Style" pitchFamily="18" charset="0"/>
              </a:rPr>
              <a:t>Yurtdışı </a:t>
            </a:r>
            <a:r>
              <a:rPr lang="tr-TR" sz="2400" b="0" dirty="0">
                <a:latin typeface="Bookman Old Style" pitchFamily="18" charset="0"/>
              </a:rPr>
              <a:t>İş Geliştirme Komisyonu </a:t>
            </a:r>
            <a:r>
              <a:rPr lang="tr-TR" sz="2400" b="0" dirty="0" smtClean="0">
                <a:latin typeface="Bookman Old Style" pitchFamily="18" charset="0"/>
              </a:rPr>
              <a:t>Başkanı’nın</a:t>
            </a:r>
          </a:p>
          <a:p>
            <a:pPr algn="just"/>
            <a:r>
              <a:rPr lang="tr-TR" sz="2400" b="0" dirty="0" smtClean="0">
                <a:latin typeface="Bookman Old Style" pitchFamily="18" charset="0"/>
              </a:rPr>
              <a:t>onayı </a:t>
            </a:r>
            <a:r>
              <a:rPr lang="tr-TR" sz="2400" b="0" dirty="0">
                <a:latin typeface="Bookman Old Style" pitchFamily="18" charset="0"/>
              </a:rPr>
              <a:t>olmadan değiştiremezsiniz.</a:t>
            </a:r>
          </a:p>
        </p:txBody>
      </p:sp>
    </p:spTree>
    <p:extLst>
      <p:ext uri="{BB962C8B-B14F-4D97-AF65-F5344CB8AC3E}">
        <p14:creationId xmlns:p14="http://schemas.microsoft.com/office/powerpoint/2010/main" val="421424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b="1" dirty="0">
                <a:latin typeface="Bookman Old Style" pitchFamily="18" charset="0"/>
              </a:rPr>
              <a:t>İşletmede Uyulacak Kurallar Nelerdir?</a:t>
            </a:r>
            <a:endParaRPr lang="tr-TR" dirty="0">
              <a:latin typeface="Bookman Old Style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980728"/>
            <a:ext cx="7709480" cy="5877272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tr-TR" sz="1800" b="0" dirty="0">
                <a:latin typeface="Bookman Old Style" pitchFamily="18" charset="0"/>
              </a:rPr>
              <a:t>İsteğe bağlı staj uygulaması, işletmelerce belirlenen ve üniversite tarafından uygun görülen işletme personeli tarafından yürütülür.</a:t>
            </a:r>
          </a:p>
          <a:p>
            <a:pPr algn="just">
              <a:buFont typeface="Arial" pitchFamily="34" charset="0"/>
              <a:buChar char="•"/>
            </a:pPr>
            <a:r>
              <a:rPr lang="tr-TR" sz="1800" b="0" dirty="0">
                <a:latin typeface="Bookman Old Style" pitchFamily="18" charset="0"/>
              </a:rPr>
              <a:t>Öğrencilerin yemek, iş elbisesi ve servis gibi gereksinmeleri işletmelerin imkanları ölçüsünde karşılanır.</a:t>
            </a:r>
          </a:p>
          <a:p>
            <a:pPr algn="just">
              <a:buFont typeface="Arial" pitchFamily="34" charset="0"/>
              <a:buChar char="•"/>
            </a:pPr>
            <a:r>
              <a:rPr lang="tr-TR" sz="1800" b="0" dirty="0">
                <a:latin typeface="Bookman Old Style" pitchFamily="18" charset="0"/>
              </a:rPr>
              <a:t>Öğrenciler işyeri çalışma şartlarına uyarlar.</a:t>
            </a:r>
          </a:p>
          <a:p>
            <a:pPr algn="just">
              <a:buFont typeface="Arial" pitchFamily="34" charset="0"/>
              <a:buChar char="•"/>
            </a:pPr>
            <a:r>
              <a:rPr lang="tr-TR" sz="1800" b="0" dirty="0">
                <a:latin typeface="Bookman Old Style" pitchFamily="18" charset="0"/>
              </a:rPr>
              <a:t>Öğrenciler isteğe bağlı staj sürecince işletmedeki disiplini bozacak davranışlarda bulunamazlar, sendikal faaliyete katılamazlar.</a:t>
            </a:r>
          </a:p>
          <a:p>
            <a:pPr algn="just">
              <a:buFont typeface="Arial" pitchFamily="34" charset="0"/>
              <a:buChar char="•"/>
            </a:pPr>
            <a:r>
              <a:rPr lang="tr-TR" sz="1800" b="0" dirty="0">
                <a:latin typeface="Bookman Old Style" pitchFamily="18" charset="0"/>
              </a:rPr>
              <a:t>Öğrenciler, çalışmaları kapsamında hiçbir bilgiyi ifşa etmeyeceklerini, kendileri tarafından düşünülmüş olsun olmasın, kurum veya işyeri için ticari nitelik taşıyan hiçbir bilgiyi üçüncü şahıslara beyan etmeyeceğini kabul ve beyan ederler. </a:t>
            </a:r>
            <a:r>
              <a:rPr lang="tr-TR" sz="1800" dirty="0">
                <a:latin typeface="Bookman Old Style" pitchFamily="18" charset="0"/>
              </a:rPr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812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tr-TR" sz="6000" dirty="0" smtClean="0"/>
          </a:p>
          <a:p>
            <a:pPr algn="ctr"/>
            <a:r>
              <a:rPr lang="tr-TR" sz="6000" dirty="0" smtClean="0"/>
              <a:t>Teşekkür ederiz </a:t>
            </a:r>
            <a:endParaRPr lang="tr-TR" sz="6000" dirty="0"/>
          </a:p>
        </p:txBody>
      </p:sp>
    </p:spTree>
    <p:extLst>
      <p:ext uri="{BB962C8B-B14F-4D97-AF65-F5344CB8AC3E}">
        <p14:creationId xmlns:p14="http://schemas.microsoft.com/office/powerpoint/2010/main" val="45649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Bookman Old Style" pitchFamily="18" charset="0"/>
              </a:rPr>
              <a:t>Proje </a:t>
            </a:r>
            <a:r>
              <a:rPr lang="tr-TR" b="1" dirty="0" err="1" smtClean="0">
                <a:latin typeface="Bookman Old Style" pitchFamily="18" charset="0"/>
              </a:rPr>
              <a:t>Yürütücülerİ</a:t>
            </a:r>
            <a:r>
              <a:rPr lang="tr-TR" b="1" dirty="0" smtClean="0">
                <a:latin typeface="Bookman Old Style" pitchFamily="18" charset="0"/>
              </a:rPr>
              <a:t> </a:t>
            </a:r>
            <a:endParaRPr lang="tr-TR" b="1" dirty="0">
              <a:latin typeface="Bookman Old Style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0" dirty="0"/>
              <a:t>Sakarya Üniversitesi İşletme </a:t>
            </a:r>
            <a:r>
              <a:rPr lang="tr-TR" sz="2800" b="0" dirty="0" smtClean="0"/>
              <a:t>Fakültesi</a:t>
            </a:r>
          </a:p>
          <a:p>
            <a:r>
              <a:rPr lang="tr-TR" sz="2800" b="0" dirty="0" smtClean="0"/>
              <a:t>Uluslararası </a:t>
            </a:r>
            <a:r>
              <a:rPr lang="tr-TR" sz="2800" b="0" dirty="0"/>
              <a:t>Ticaret </a:t>
            </a:r>
            <a:r>
              <a:rPr lang="tr-TR" sz="2800" b="0" dirty="0" smtClean="0"/>
              <a:t>Bölümü</a:t>
            </a:r>
          </a:p>
          <a:p>
            <a:r>
              <a:rPr lang="tr-TR" sz="2800" b="0" dirty="0" smtClean="0"/>
              <a:t>                              ve</a:t>
            </a:r>
          </a:p>
          <a:p>
            <a:r>
              <a:rPr lang="tr-TR" sz="2800" b="0" dirty="0"/>
              <a:t>Sakarya Ticaret ve Sanayi Odası Yurtdışı </a:t>
            </a:r>
            <a:endParaRPr lang="tr-TR" sz="2800" b="0" dirty="0" smtClean="0"/>
          </a:p>
          <a:p>
            <a:r>
              <a:rPr lang="tr-TR" sz="2800" b="0" dirty="0" smtClean="0"/>
              <a:t>İş </a:t>
            </a:r>
            <a:r>
              <a:rPr lang="tr-TR" sz="2800" b="0" dirty="0"/>
              <a:t>Geliştirme </a:t>
            </a:r>
            <a:r>
              <a:rPr lang="tr-TR" sz="2800" b="0" dirty="0" smtClean="0"/>
              <a:t>Komisyonu </a:t>
            </a:r>
          </a:p>
          <a:p>
            <a:endParaRPr lang="tr-TR" sz="2800" b="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76231"/>
            <a:ext cx="1210816" cy="121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606" y="1058002"/>
            <a:ext cx="1762259" cy="142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633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>
                <a:latin typeface="Bookman Old Style" pitchFamily="18" charset="0"/>
              </a:rPr>
              <a:t>Yanİ</a:t>
            </a:r>
            <a:r>
              <a:rPr lang="tr-TR" b="1" dirty="0" smtClean="0">
                <a:latin typeface="Bookman Old Style" pitchFamily="18" charset="0"/>
              </a:rPr>
              <a:t> Proje?</a:t>
            </a:r>
            <a:endParaRPr lang="tr-TR" b="1" dirty="0">
              <a:latin typeface="Bookman Old Style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tr-TR" sz="2400" b="0" dirty="0">
                <a:latin typeface="Bookman Old Style" pitchFamily="18" charset="0"/>
              </a:rPr>
              <a:t>İsteğe Bağlı </a:t>
            </a:r>
            <a:r>
              <a:rPr lang="tr-TR" sz="2400" b="0" dirty="0" smtClean="0">
                <a:latin typeface="Bookman Old Style" pitchFamily="18" charset="0"/>
              </a:rPr>
              <a:t>ve Esnek Staj </a:t>
            </a:r>
            <a:r>
              <a:rPr lang="tr-TR" sz="2400" b="0" dirty="0">
                <a:latin typeface="Bookman Old Style" pitchFamily="18" charset="0"/>
              </a:rPr>
              <a:t>imkanı sağlar. Ama bölümünüzdeki zorunlu staja sayılmaz</a:t>
            </a:r>
          </a:p>
          <a:p>
            <a:pPr>
              <a:buFont typeface="Wingdings" pitchFamily="2" charset="2"/>
              <a:buChar char="v"/>
            </a:pPr>
            <a:r>
              <a:rPr lang="tr-TR" sz="2400" b="0" dirty="0" smtClean="0">
                <a:latin typeface="Bookman Old Style" pitchFamily="18" charset="0"/>
              </a:rPr>
              <a:t>Size klasik istihdam sağlayan bir proje değildir. </a:t>
            </a:r>
          </a:p>
          <a:p>
            <a:endParaRPr lang="tr-TR" dirty="0"/>
          </a:p>
        </p:txBody>
      </p:sp>
      <p:sp>
        <p:nvSpPr>
          <p:cNvPr id="4" name="AutoShape 2" descr="foreign students internship ile ilgili görsel sonuc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0" y="3284984"/>
            <a:ext cx="2628900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018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Projeye </a:t>
            </a:r>
            <a:r>
              <a:rPr lang="tr-TR" dirty="0" err="1" smtClean="0"/>
              <a:t>Kİmler</a:t>
            </a:r>
            <a:r>
              <a:rPr lang="tr-TR" dirty="0" smtClean="0"/>
              <a:t> </a:t>
            </a:r>
            <a:r>
              <a:rPr lang="tr-TR" dirty="0" err="1" smtClean="0"/>
              <a:t>KatIlabİlİr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tr-TR" sz="2400" b="0" dirty="0" smtClean="0">
                <a:latin typeface="Bookman Old Style" pitchFamily="18" charset="0"/>
              </a:rPr>
              <a:t>Sakarya </a:t>
            </a:r>
            <a:r>
              <a:rPr lang="tr-TR" sz="2400" b="0" dirty="0">
                <a:latin typeface="Bookman Old Style" pitchFamily="18" charset="0"/>
              </a:rPr>
              <a:t>Üniversitesi’ne öğrenim gören yabancı uyruklu öğrenciler ile </a:t>
            </a:r>
            <a:endParaRPr lang="tr-TR" sz="2400" b="0" dirty="0" smtClean="0"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sz="2400" b="0" dirty="0" smtClean="0">
                <a:latin typeface="Bookman Old Style" pitchFamily="18" charset="0"/>
              </a:rPr>
              <a:t>Sakarya </a:t>
            </a:r>
            <a:r>
              <a:rPr lang="tr-TR" sz="2400" b="0" dirty="0">
                <a:latin typeface="Bookman Old Style" pitchFamily="18" charset="0"/>
              </a:rPr>
              <a:t>Ticaret ve Sanayi Odası’na kayıtlı </a:t>
            </a:r>
            <a:r>
              <a:rPr lang="tr-TR" sz="2400" b="0" dirty="0" smtClean="0">
                <a:latin typeface="Bookman Old Style" pitchFamily="18" charset="0"/>
              </a:rPr>
              <a:t>Kobiler</a:t>
            </a:r>
            <a:endParaRPr lang="tr-TR" sz="2400" b="0" dirty="0">
              <a:latin typeface="Bookman Old Style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848" y="3429000"/>
            <a:ext cx="3000375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756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119024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latin typeface="Bookman Old Style" pitchFamily="18" charset="0"/>
              </a:rPr>
              <a:t>Proje </a:t>
            </a:r>
            <a:r>
              <a:rPr lang="tr-TR" b="1" smtClean="0">
                <a:latin typeface="Bookman Old Style" pitchFamily="18" charset="0"/>
              </a:rPr>
              <a:t>sİze</a:t>
            </a:r>
            <a:r>
              <a:rPr lang="tr-TR" b="1" dirty="0" smtClean="0">
                <a:latin typeface="Bookman Old Style" pitchFamily="18" charset="0"/>
              </a:rPr>
              <a:t> ne sağlayacak?</a:t>
            </a:r>
            <a:endParaRPr lang="tr-TR" b="1" dirty="0">
              <a:latin typeface="Bookman Old Style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484784"/>
            <a:ext cx="7520940" cy="511256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tr-TR" sz="2400" b="0" dirty="0" smtClean="0">
                <a:latin typeface="Bookman Old Style" pitchFamily="18" charset="0"/>
              </a:rPr>
              <a:t>Okulda öğrendiklerinizi güçlendireceksiniz.</a:t>
            </a:r>
          </a:p>
          <a:p>
            <a:pPr>
              <a:buFont typeface="Wingdings" pitchFamily="2" charset="2"/>
              <a:buChar char="v"/>
            </a:pPr>
            <a:r>
              <a:rPr lang="tr-TR" sz="2400" b="0" dirty="0">
                <a:latin typeface="Bookman Old Style" pitchFamily="18" charset="0"/>
              </a:rPr>
              <a:t>İ</a:t>
            </a:r>
            <a:r>
              <a:rPr lang="tr-TR" sz="2400" b="0" dirty="0" smtClean="0">
                <a:latin typeface="Bookman Old Style" pitchFamily="18" charset="0"/>
              </a:rPr>
              <a:t>ş </a:t>
            </a:r>
            <a:r>
              <a:rPr lang="tr-TR" sz="2400" b="0" dirty="0">
                <a:latin typeface="Bookman Old Style" pitchFamily="18" charset="0"/>
              </a:rPr>
              <a:t>disiplini </a:t>
            </a:r>
            <a:r>
              <a:rPr lang="tr-TR" sz="2400" b="0" dirty="0" smtClean="0">
                <a:latin typeface="Bookman Old Style" pitchFamily="18" charset="0"/>
              </a:rPr>
              <a:t>kazanacaksınız.</a:t>
            </a:r>
            <a:endParaRPr lang="tr-TR" sz="2400" b="0" dirty="0"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sz="2400" b="0" dirty="0" smtClean="0">
                <a:latin typeface="Bookman Old Style" pitchFamily="18" charset="0"/>
              </a:rPr>
              <a:t>Türk işletmelerinin organizasyon </a:t>
            </a:r>
            <a:r>
              <a:rPr lang="tr-TR" sz="2400" b="0" dirty="0">
                <a:latin typeface="Bookman Old Style" pitchFamily="18" charset="0"/>
              </a:rPr>
              <a:t>yapısını ve iş </a:t>
            </a:r>
            <a:r>
              <a:rPr lang="tr-TR" sz="2400" b="0" dirty="0" smtClean="0">
                <a:latin typeface="Bookman Old Style" pitchFamily="18" charset="0"/>
              </a:rPr>
              <a:t>yapma biçimlerini tanıyacaksınız.</a:t>
            </a:r>
          </a:p>
          <a:p>
            <a:pPr>
              <a:buFont typeface="Wingdings" pitchFamily="2" charset="2"/>
              <a:buChar char="v"/>
            </a:pPr>
            <a:r>
              <a:rPr lang="tr-TR" sz="2400" b="0" dirty="0" smtClean="0">
                <a:latin typeface="Bookman Old Style" pitchFamily="18" charset="0"/>
              </a:rPr>
              <a:t>Kendi ülkenizi gittiğinizde, size iş fırsatları çıkacak.</a:t>
            </a:r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8575" y="3645024"/>
            <a:ext cx="24669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387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b="1" dirty="0">
                <a:latin typeface="Bookman Old Style" pitchFamily="18" charset="0"/>
              </a:rPr>
              <a:t>Projenin </a:t>
            </a:r>
            <a:r>
              <a:rPr lang="tr-TR" b="1" dirty="0" err="1" smtClean="0">
                <a:latin typeface="Bookman Old Style" pitchFamily="18" charset="0"/>
              </a:rPr>
              <a:t>AmacI</a:t>
            </a:r>
            <a:r>
              <a:rPr lang="tr-TR" b="1" dirty="0">
                <a:latin typeface="Bookman Old Style" pitchFamily="18" charset="0"/>
              </a:rPr>
              <a:t/>
            </a:r>
            <a:br>
              <a:rPr lang="tr-TR" b="1" dirty="0">
                <a:latin typeface="Bookman Old Style" pitchFamily="18" charset="0"/>
              </a:rPr>
            </a:br>
            <a:r>
              <a:rPr lang="tr-TR" b="1" dirty="0" smtClean="0">
                <a:latin typeface="Bookman Old Style" pitchFamily="18" charset="0"/>
              </a:rPr>
              <a:t>İşletmeler </a:t>
            </a:r>
            <a:r>
              <a:rPr lang="tr-TR" b="1" dirty="0" err="1" smtClean="0">
                <a:latin typeface="Bookman Old Style" pitchFamily="18" charset="0"/>
              </a:rPr>
              <a:t>İçİn</a:t>
            </a:r>
            <a:r>
              <a:rPr lang="tr-TR" b="1" dirty="0" smtClean="0">
                <a:latin typeface="Bookman Old Style" pitchFamily="18" charset="0"/>
              </a:rPr>
              <a:t> </a:t>
            </a:r>
            <a:endParaRPr lang="tr-TR" b="1" dirty="0">
              <a:latin typeface="Bookman Old Style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tr-TR" sz="2800" b="0" dirty="0"/>
              <a:t>Anavatanınız hakkındaki bilgilerinizi ve anadilinizi işletmelerde </a:t>
            </a:r>
            <a:r>
              <a:rPr lang="tr-TR" sz="2800" b="0" dirty="0" smtClean="0"/>
              <a:t>kullanarak onların pazarlarını genişletmek,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tr-TR" sz="2800" b="0" dirty="0" smtClean="0"/>
              <a:t>Sakaryalı işadamlarının kültürlerinizi yakından tanıma fırsatı elde etmesi</a:t>
            </a:r>
            <a:endParaRPr lang="tr-TR" sz="2800" b="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717032"/>
            <a:ext cx="3371850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429000"/>
            <a:ext cx="2146300" cy="213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14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Bookman Old Style" pitchFamily="18" charset="0"/>
              </a:rPr>
              <a:t>Staj Ne zaman </a:t>
            </a:r>
            <a:r>
              <a:rPr lang="tr-TR" b="1" dirty="0" err="1" smtClean="0">
                <a:latin typeface="Bookman Old Style" pitchFamily="18" charset="0"/>
              </a:rPr>
              <a:t>YapIlabİlİr</a:t>
            </a:r>
            <a:r>
              <a:rPr lang="tr-TR" b="1" dirty="0">
                <a:latin typeface="Bookman Old Style" pitchFamily="18" charset="0"/>
              </a:rPr>
              <a:t>?</a:t>
            </a:r>
            <a:endParaRPr lang="tr-TR" dirty="0">
              <a:latin typeface="Bookman Old Style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12548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v"/>
            </a:pPr>
            <a:r>
              <a:rPr lang="tr-TR" sz="2400" b="0" dirty="0" smtClean="0">
                <a:latin typeface="Bookman Old Style" pitchFamily="18" charset="0"/>
              </a:rPr>
              <a:t>Tamamen esnek staj zamanlarda staj yapabilirsiniz. 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b="0" dirty="0" smtClean="0">
                <a:latin typeface="Bookman Old Style" pitchFamily="18" charset="0"/>
              </a:rPr>
              <a:t>Yani ders </a:t>
            </a:r>
            <a:r>
              <a:rPr lang="tr-TR" sz="2400" b="0" dirty="0">
                <a:latin typeface="Bookman Old Style" pitchFamily="18" charset="0"/>
              </a:rPr>
              <a:t>programınızda yer alan saatler dışında olmak şartıyla ders döneminizde veya dönem aralarında ya da yaz </a:t>
            </a:r>
            <a:r>
              <a:rPr lang="tr-TR" sz="2400" b="0" dirty="0" smtClean="0">
                <a:latin typeface="Bookman Old Style" pitchFamily="18" charset="0"/>
              </a:rPr>
              <a:t>aylarında çalışabilirsiniz.</a:t>
            </a:r>
            <a:r>
              <a:rPr lang="tr-TR" sz="2400" b="0" dirty="0">
                <a:latin typeface="Bookman Old Style" pitchFamily="18" charset="0"/>
              </a:rPr>
              <a:t> </a:t>
            </a:r>
            <a:r>
              <a:rPr lang="tr-TR" sz="2400" b="0" dirty="0" smtClean="0">
                <a:latin typeface="Bookman Old Style" pitchFamily="18" charset="0"/>
              </a:rPr>
              <a:t>(Ama bu konuda işletme ile uzlaşmalısınız.)</a:t>
            </a:r>
          </a:p>
          <a:p>
            <a:pPr algn="just">
              <a:buFont typeface="Wingdings" pitchFamily="2" charset="2"/>
              <a:buChar char="v"/>
            </a:pPr>
            <a:r>
              <a:rPr lang="tr-TR" sz="2400" b="0" dirty="0" smtClean="0">
                <a:latin typeface="Bookman Old Style" pitchFamily="18" charset="0"/>
              </a:rPr>
              <a:t>Stajın </a:t>
            </a:r>
            <a:r>
              <a:rPr lang="tr-TR" sz="2400" b="0" dirty="0">
                <a:latin typeface="Bookman Old Style" pitchFamily="18" charset="0"/>
              </a:rPr>
              <a:t>süresi ve haftada çalışılacak gün </a:t>
            </a:r>
            <a:r>
              <a:rPr lang="tr-TR" sz="2400" b="0" dirty="0" smtClean="0">
                <a:latin typeface="Bookman Old Style" pitchFamily="18" charset="0"/>
              </a:rPr>
              <a:t>sayısı işverence </a:t>
            </a:r>
            <a:r>
              <a:rPr lang="tr-TR" sz="2400" b="0" dirty="0">
                <a:latin typeface="Bookman Old Style" pitchFamily="18" charset="0"/>
              </a:rPr>
              <a:t>tayin edilir ve düzenlenir. </a:t>
            </a:r>
            <a:endParaRPr lang="tr-TR" sz="2400" b="0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tr-TR" sz="2400" b="0" dirty="0" smtClean="0">
                <a:latin typeface="Bookman Old Style" pitchFamily="18" charset="0"/>
              </a:rPr>
              <a:t>Ancak </a:t>
            </a:r>
            <a:r>
              <a:rPr lang="tr-TR" sz="2400" b="0" dirty="0">
                <a:latin typeface="Bookman Old Style" pitchFamily="18" charset="0"/>
              </a:rPr>
              <a:t>günde 8, haftada 24 saatten fazla çalışamazsınız.</a:t>
            </a:r>
            <a:endParaRPr lang="tr-TR" sz="2400" b="0" dirty="0" smtClean="0">
              <a:latin typeface="Bookman Old Style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855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Bookman Old Style" pitchFamily="18" charset="0"/>
              </a:rPr>
              <a:t>Bonus AKTS </a:t>
            </a:r>
            <a:r>
              <a:rPr lang="tr-TR" b="1" dirty="0" smtClean="0">
                <a:latin typeface="Bookman Old Style" pitchFamily="18" charset="0"/>
                <a:sym typeface="Wingdings" pitchFamily="2" charset="2"/>
              </a:rPr>
              <a:t></a:t>
            </a:r>
            <a:endParaRPr lang="tr-TR" b="1" dirty="0">
              <a:latin typeface="Bookman Old Style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tr-TR" sz="2400" b="0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tr-TR" sz="2400" b="0" dirty="0" smtClean="0">
                <a:latin typeface="Bookman Old Style" pitchFamily="18" charset="0"/>
              </a:rPr>
              <a:t>Staj </a:t>
            </a:r>
            <a:r>
              <a:rPr lang="tr-TR" sz="2400" b="0" dirty="0">
                <a:latin typeface="Bookman Old Style" pitchFamily="18" charset="0"/>
              </a:rPr>
              <a:t>yaptığınız her 50 saat 1 AKTS Kredisi olarak sayılacaktır. </a:t>
            </a:r>
            <a:endParaRPr lang="tr-TR" sz="2400" b="0" dirty="0" smtClean="0"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tr-TR" sz="2400" b="0" dirty="0" smtClean="0">
                <a:latin typeface="Bookman Old Style" pitchFamily="18" charset="0"/>
              </a:rPr>
              <a:t>Kazanılan </a:t>
            </a:r>
            <a:r>
              <a:rPr lang="tr-TR" sz="2400" b="0" dirty="0" err="1">
                <a:latin typeface="Bookman Old Style" pitchFamily="18" charset="0"/>
              </a:rPr>
              <a:t>AKTS’ler</a:t>
            </a:r>
            <a:r>
              <a:rPr lang="tr-TR" sz="2400" b="0" dirty="0">
                <a:latin typeface="Bookman Old Style" pitchFamily="18" charset="0"/>
              </a:rPr>
              <a:t> sadece projeye katılan öğrenciler için bölümlerinizde açılacak olan  </a:t>
            </a:r>
            <a:r>
              <a:rPr lang="tr-TR" sz="2400" b="0" dirty="0" smtClean="0">
                <a:latin typeface="Bookman Old Style" pitchFamily="18" charset="0"/>
              </a:rPr>
              <a:t>Akademik Çalışma </a:t>
            </a:r>
            <a:r>
              <a:rPr lang="tr-TR" sz="2400" b="0" dirty="0">
                <a:latin typeface="Bookman Old Style" pitchFamily="18" charset="0"/>
              </a:rPr>
              <a:t>dersine sayılacaktır.</a:t>
            </a:r>
          </a:p>
        </p:txBody>
      </p:sp>
    </p:spTree>
    <p:extLst>
      <p:ext uri="{BB962C8B-B14F-4D97-AF65-F5344CB8AC3E}">
        <p14:creationId xmlns:p14="http://schemas.microsoft.com/office/powerpoint/2010/main" val="207356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>
                <a:latin typeface="Bookman Old Style" pitchFamily="18" charset="0"/>
              </a:rPr>
              <a:t>SİgortanIz</a:t>
            </a:r>
            <a:r>
              <a:rPr lang="tr-TR" b="1" dirty="0" smtClean="0">
                <a:latin typeface="Bookman Old Style" pitchFamily="18" charset="0"/>
              </a:rPr>
              <a:t>?</a:t>
            </a:r>
            <a:endParaRPr lang="tr-TR" b="1" dirty="0">
              <a:latin typeface="Bookman Old Style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Wingdings" pitchFamily="2" charset="2"/>
              <a:buChar char="v"/>
            </a:pPr>
            <a:endParaRPr lang="tr-TR" sz="2800" b="0" dirty="0">
              <a:latin typeface="Bookman Old Style" pitchFamily="18" charset="0"/>
            </a:endParaRPr>
          </a:p>
          <a:p>
            <a:pPr marL="457200" indent="-457200" algn="just">
              <a:buFont typeface="Wingdings" pitchFamily="2" charset="2"/>
              <a:buChar char="v"/>
            </a:pPr>
            <a:r>
              <a:rPr lang="tr-TR" sz="2800" b="0" dirty="0" smtClean="0">
                <a:latin typeface="Bookman Old Style" pitchFamily="18" charset="0"/>
              </a:rPr>
              <a:t>Sadece İş ve Meslek Hastalığına karşı yapılan sigortanız Sakarya </a:t>
            </a:r>
            <a:r>
              <a:rPr lang="tr-TR" sz="2800" b="0" dirty="0">
                <a:latin typeface="Bookman Old Style" pitchFamily="18" charset="0"/>
              </a:rPr>
              <a:t>Üniversitesi tarafından ödenir ve takip edilir. </a:t>
            </a:r>
            <a:endParaRPr lang="tr-TR" sz="2800" b="0" dirty="0" smtClean="0">
              <a:latin typeface="Bookman Old Style" pitchFamily="18" charset="0"/>
            </a:endParaRPr>
          </a:p>
          <a:p>
            <a:pPr marL="457200" indent="-457200" algn="just">
              <a:buFont typeface="Wingdings" pitchFamily="2" charset="2"/>
              <a:buChar char="v"/>
            </a:pPr>
            <a:r>
              <a:rPr lang="tr-TR" sz="2800" b="0" dirty="0" smtClean="0">
                <a:latin typeface="Bookman Old Style" pitchFamily="18" charset="0"/>
              </a:rPr>
              <a:t>Ancak </a:t>
            </a:r>
            <a:r>
              <a:rPr lang="tr-TR" sz="2800" b="0" dirty="0">
                <a:latin typeface="Bookman Old Style" pitchFamily="18" charset="0"/>
              </a:rPr>
              <a:t>bunun öncesinde Genel Sağlık Sigorta’nızı yaptırmış olmalısınız.</a:t>
            </a:r>
          </a:p>
        </p:txBody>
      </p:sp>
    </p:spTree>
    <p:extLst>
      <p:ext uri="{BB962C8B-B14F-4D97-AF65-F5344CB8AC3E}">
        <p14:creationId xmlns:p14="http://schemas.microsoft.com/office/powerpoint/2010/main" val="425171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121</TotalTime>
  <Words>305</Words>
  <Application>Microsoft Office PowerPoint</Application>
  <PresentationFormat>Ekran Gösterisi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Açılar</vt:lpstr>
      <vt:lpstr>UPEP Ünİversİteden Pazar Elçİlİğİne Projesİ</vt:lpstr>
      <vt:lpstr>Proje Yürütücülerİ </vt:lpstr>
      <vt:lpstr>Yanİ Proje?</vt:lpstr>
      <vt:lpstr>Projeye Kİmler KatIlabİlİr?</vt:lpstr>
      <vt:lpstr>Proje sİze ne sağlayacak?</vt:lpstr>
      <vt:lpstr>Projenin AmacI İşletmeler İçİn </vt:lpstr>
      <vt:lpstr>Staj Ne zaman YapIlabİlİr?</vt:lpstr>
      <vt:lpstr>Bonus AKTS </vt:lpstr>
      <vt:lpstr>SİgortanIz?</vt:lpstr>
      <vt:lpstr>Staj YaptIğIm İşletmeyİ Değiştİrebİlİr mİyİm?</vt:lpstr>
      <vt:lpstr>İşletmede Uyulacak Kurallar Nelerdir?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UPEP Üniversiteden Pazar Elçiliğine Projesi</dc:title>
  <dc:creator>Sau</dc:creator>
  <cp:lastModifiedBy>Sau</cp:lastModifiedBy>
  <cp:revision>26</cp:revision>
  <dcterms:created xsi:type="dcterms:W3CDTF">2015-03-04T08:06:27Z</dcterms:created>
  <dcterms:modified xsi:type="dcterms:W3CDTF">2015-03-04T10:22:23Z</dcterms:modified>
</cp:coreProperties>
</file>